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5" r:id="rId5"/>
  </p:sldMasterIdLst>
  <p:notesMasterIdLst>
    <p:notesMasterId r:id="rId36"/>
  </p:notesMasterIdLst>
  <p:handoutMasterIdLst>
    <p:handoutMasterId r:id="rId37"/>
  </p:handoutMasterIdLst>
  <p:sldIdLst>
    <p:sldId id="282" r:id="rId6"/>
    <p:sldId id="421" r:id="rId7"/>
    <p:sldId id="422" r:id="rId8"/>
    <p:sldId id="410" r:id="rId9"/>
    <p:sldId id="434" r:id="rId10"/>
    <p:sldId id="423" r:id="rId11"/>
    <p:sldId id="384" r:id="rId12"/>
    <p:sldId id="401" r:id="rId13"/>
    <p:sldId id="435" r:id="rId14"/>
    <p:sldId id="353" r:id="rId15"/>
    <p:sldId id="424" r:id="rId16"/>
    <p:sldId id="436" r:id="rId17"/>
    <p:sldId id="442" r:id="rId18"/>
    <p:sldId id="443" r:id="rId19"/>
    <p:sldId id="444" r:id="rId20"/>
    <p:sldId id="446" r:id="rId21"/>
    <p:sldId id="432" r:id="rId22"/>
    <p:sldId id="440" r:id="rId23"/>
    <p:sldId id="441" r:id="rId24"/>
    <p:sldId id="445" r:id="rId25"/>
    <p:sldId id="447" r:id="rId26"/>
    <p:sldId id="448" r:id="rId27"/>
    <p:sldId id="388" r:id="rId28"/>
    <p:sldId id="425" r:id="rId29"/>
    <p:sldId id="437" r:id="rId30"/>
    <p:sldId id="439" r:id="rId31"/>
    <p:sldId id="438" r:id="rId32"/>
    <p:sldId id="408" r:id="rId33"/>
    <p:sldId id="426" r:id="rId34"/>
    <p:sldId id="385" r:id="rId35"/>
  </p:sldIdLst>
  <p:sldSz cx="18288000" cy="10287000"/>
  <p:notesSz cx="6858000" cy="9144000"/>
  <p:defaultTextStyle>
    <a:defPPr>
      <a:defRPr lang="en-US"/>
    </a:defPPr>
    <a:lvl1pPr marL="0" algn="l" defTabSz="1371589" rtl="0" eaLnBrk="1" latinLnBrk="0" hangingPunct="1">
      <a:defRPr sz="2700" kern="1200">
        <a:solidFill>
          <a:schemeClr val="tx1"/>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ED607"/>
    <a:srgbClr val="0000FF"/>
    <a:srgbClr val="002060"/>
    <a:srgbClr val="81D31A"/>
    <a:srgbClr val="5DCEAF"/>
    <a:srgbClr val="A7EA52"/>
    <a:srgbClr val="5ECCF3"/>
    <a:srgbClr val="00B0F0"/>
    <a:srgbClr val="B22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11" autoAdjust="0"/>
    <p:restoredTop sz="85989" autoAdjust="0"/>
  </p:normalViewPr>
  <p:slideViewPr>
    <p:cSldViewPr snapToGrid="0">
      <p:cViewPr varScale="1">
        <p:scale>
          <a:sx n="71" d="100"/>
          <a:sy n="71" d="100"/>
        </p:scale>
        <p:origin x="56" y="304"/>
      </p:cViewPr>
      <p:guideLst>
        <p:guide orient="horz" pos="3240"/>
        <p:guide pos="5760"/>
      </p:guideLst>
    </p:cSldViewPr>
  </p:slideViewPr>
  <p:outlineViewPr>
    <p:cViewPr>
      <p:scale>
        <a:sx n="33" d="100"/>
        <a:sy n="33" d="100"/>
      </p:scale>
      <p:origin x="0" y="-21342"/>
    </p:cViewPr>
  </p:outlineViewPr>
  <p:notesTextViewPr>
    <p:cViewPr>
      <p:scale>
        <a:sx n="100" d="100"/>
        <a:sy n="100" d="100"/>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presProps" Target="presProps.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tableStyles" Target="tableStyle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handoutMaster" Target="handoutMasters/handoutMaster1.xml"/><Relationship Id="rId40"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notesMaster" Target="notesMasters/notes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 xmlns:a16="http://schemas.microsoft.com/office/drawing/2014/main"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 xmlns:a16="http://schemas.microsoft.com/office/drawing/2014/main"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12/24/2022</a:t>
            </a:fld>
            <a:endParaRPr lang="en-US"/>
          </a:p>
        </p:txBody>
      </p:sp>
      <p:sp>
        <p:nvSpPr>
          <p:cNvPr id="4" name="Footer Placeholder 3">
            <a:extLst>
              <a:ext uri="{FF2B5EF4-FFF2-40B4-BE49-F238E27FC236}">
                <a16:creationId xmlns="" xmlns:a16="http://schemas.microsoft.com/office/drawing/2014/main"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 xmlns:a16="http://schemas.microsoft.com/office/drawing/2014/main"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12/24/2022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1371589" rtl="0" eaLnBrk="1" latinLnBrk="0" hangingPunct="1">
      <a:defRPr sz="1800" kern="1200">
        <a:solidFill>
          <a:schemeClr val="tx1"/>
        </a:solidFill>
        <a:latin typeface="+mn-lt"/>
        <a:ea typeface="+mn-ea"/>
        <a:cs typeface="+mn-cs"/>
      </a:defRPr>
    </a:lvl1pPr>
    <a:lvl2pPr marL="685795" algn="l" defTabSz="1371589" rtl="0" eaLnBrk="1" latinLnBrk="0" hangingPunct="1">
      <a:defRPr sz="1800" kern="1200">
        <a:solidFill>
          <a:schemeClr val="tx1"/>
        </a:solidFill>
        <a:latin typeface="+mn-lt"/>
        <a:ea typeface="+mn-ea"/>
        <a:cs typeface="+mn-cs"/>
      </a:defRPr>
    </a:lvl2pPr>
    <a:lvl3pPr marL="1371589" algn="l" defTabSz="1371589" rtl="0" eaLnBrk="1" latinLnBrk="0" hangingPunct="1">
      <a:defRPr sz="1800" kern="1200">
        <a:solidFill>
          <a:schemeClr val="tx1"/>
        </a:solidFill>
        <a:latin typeface="+mn-lt"/>
        <a:ea typeface="+mn-ea"/>
        <a:cs typeface="+mn-cs"/>
      </a:defRPr>
    </a:lvl3pPr>
    <a:lvl4pPr marL="2057384" algn="l" defTabSz="1371589" rtl="0" eaLnBrk="1" latinLnBrk="0" hangingPunct="1">
      <a:defRPr sz="1800" kern="1200">
        <a:solidFill>
          <a:schemeClr val="tx1"/>
        </a:solidFill>
        <a:latin typeface="+mn-lt"/>
        <a:ea typeface="+mn-ea"/>
        <a:cs typeface="+mn-cs"/>
      </a:defRPr>
    </a:lvl4pPr>
    <a:lvl5pPr marL="2743178" algn="l" defTabSz="1371589" rtl="0" eaLnBrk="1" latinLnBrk="0" hangingPunct="1">
      <a:defRPr sz="1800" kern="1200">
        <a:solidFill>
          <a:schemeClr val="tx1"/>
        </a:solidFill>
        <a:latin typeface="+mn-lt"/>
        <a:ea typeface="+mn-ea"/>
        <a:cs typeface="+mn-cs"/>
      </a:defRPr>
    </a:lvl5pPr>
    <a:lvl6pPr marL="3428973" algn="l" defTabSz="1371589" rtl="0" eaLnBrk="1" latinLnBrk="0" hangingPunct="1">
      <a:defRPr sz="1800" kern="1200">
        <a:solidFill>
          <a:schemeClr val="tx1"/>
        </a:solidFill>
        <a:latin typeface="+mn-lt"/>
        <a:ea typeface="+mn-ea"/>
        <a:cs typeface="+mn-cs"/>
      </a:defRPr>
    </a:lvl6pPr>
    <a:lvl7pPr marL="4114767" algn="l" defTabSz="1371589" rtl="0" eaLnBrk="1" latinLnBrk="0" hangingPunct="1">
      <a:defRPr sz="1800" kern="1200">
        <a:solidFill>
          <a:schemeClr val="tx1"/>
        </a:solidFill>
        <a:latin typeface="+mn-lt"/>
        <a:ea typeface="+mn-ea"/>
        <a:cs typeface="+mn-cs"/>
      </a:defRPr>
    </a:lvl7pPr>
    <a:lvl8pPr marL="4800562" algn="l" defTabSz="1371589" rtl="0" eaLnBrk="1" latinLnBrk="0" hangingPunct="1">
      <a:defRPr sz="1800" kern="1200">
        <a:solidFill>
          <a:schemeClr val="tx1"/>
        </a:solidFill>
        <a:latin typeface="+mn-lt"/>
        <a:ea typeface="+mn-ea"/>
        <a:cs typeface="+mn-cs"/>
      </a:defRPr>
    </a:lvl8pPr>
    <a:lvl9pPr marL="5486356" algn="l" defTabSz="137158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Chúng</a:t>
            </a:r>
            <a:r>
              <a:rPr lang="en-US"/>
              <a:t> </a:t>
            </a:r>
            <a:r>
              <a:rPr lang="en-US" err="1"/>
              <a:t>em</a:t>
            </a:r>
            <a:r>
              <a:rPr lang="en-US"/>
              <a:t> </a:t>
            </a:r>
            <a:r>
              <a:rPr lang="en-US" err="1"/>
              <a:t>xin</a:t>
            </a:r>
            <a:r>
              <a:rPr lang="en-US"/>
              <a:t> </a:t>
            </a:r>
            <a:r>
              <a:rPr lang="en-US" err="1"/>
              <a:t>phép</a:t>
            </a:r>
            <a:r>
              <a:rPr lang="en-US"/>
              <a:t> đ</a:t>
            </a:r>
            <a:r>
              <a:rPr lang="vi-VN"/>
              <a:t>ư</a:t>
            </a:r>
            <a:r>
              <a:rPr lang="en-US" err="1"/>
              <a:t>ợc</a:t>
            </a:r>
            <a:r>
              <a:rPr lang="en-US"/>
              <a:t> </a:t>
            </a:r>
            <a:r>
              <a:rPr lang="en-US" err="1"/>
              <a:t>bắt</a:t>
            </a:r>
            <a:r>
              <a:rPr lang="en-US"/>
              <a:t> </a:t>
            </a:r>
            <a:r>
              <a:rPr lang="en-US" err="1"/>
              <a:t>đầu</a:t>
            </a:r>
            <a:endParaRPr lang="en-US"/>
          </a:p>
          <a:p>
            <a:r>
              <a:rPr lang="en-US" err="1"/>
              <a:t>Kính</a:t>
            </a:r>
            <a:r>
              <a:rPr lang="en-US"/>
              <a:t> </a:t>
            </a:r>
            <a:r>
              <a:rPr lang="en-US" err="1"/>
              <a:t>chào</a:t>
            </a:r>
            <a:r>
              <a:rPr lang="en-US"/>
              <a:t> </a:t>
            </a:r>
            <a:r>
              <a:rPr lang="en-US" err="1"/>
              <a:t>thầy</a:t>
            </a:r>
            <a:r>
              <a:rPr lang="en-US"/>
              <a:t> </a:t>
            </a:r>
            <a:r>
              <a:rPr lang="en-US" err="1"/>
              <a:t>cô</a:t>
            </a:r>
            <a:r>
              <a:rPr lang="en-US"/>
              <a:t> </a:t>
            </a:r>
            <a:r>
              <a:rPr lang="en-US" err="1"/>
              <a:t>và</a:t>
            </a:r>
            <a:r>
              <a:rPr lang="en-US"/>
              <a:t> ban </a:t>
            </a:r>
            <a:r>
              <a:rPr lang="en-US" err="1"/>
              <a:t>hội</a:t>
            </a:r>
            <a:r>
              <a:rPr lang="en-US"/>
              <a:t> </a:t>
            </a:r>
            <a:r>
              <a:rPr lang="en-US" err="1"/>
              <a:t>đồng</a:t>
            </a:r>
            <a:r>
              <a:rPr lang="en-US"/>
              <a:t> </a:t>
            </a:r>
            <a:r>
              <a:rPr lang="en-US" err="1"/>
              <a:t>bảo</a:t>
            </a:r>
            <a:r>
              <a:rPr lang="en-US"/>
              <a:t> </a:t>
            </a:r>
            <a:r>
              <a:rPr lang="en-US" err="1"/>
              <a:t>vệ</a:t>
            </a:r>
            <a:r>
              <a:rPr lang="en-US"/>
              <a:t> </a:t>
            </a:r>
            <a:r>
              <a:rPr lang="en-US" err="1"/>
              <a:t>đồ</a:t>
            </a:r>
            <a:r>
              <a:rPr lang="en-US"/>
              <a:t> </a:t>
            </a:r>
            <a:r>
              <a:rPr lang="en-US" err="1"/>
              <a:t>án</a:t>
            </a:r>
            <a:r>
              <a:rPr lang="en-US"/>
              <a:t> </a:t>
            </a:r>
            <a:r>
              <a:rPr lang="en-US" err="1"/>
              <a:t>tốt</a:t>
            </a:r>
            <a:r>
              <a:rPr lang="en-US"/>
              <a:t> </a:t>
            </a:r>
            <a:r>
              <a:rPr lang="en-US" err="1"/>
              <a:t>nghiệp</a:t>
            </a:r>
            <a:r>
              <a:rPr lang="en-US"/>
              <a:t> </a:t>
            </a:r>
            <a:r>
              <a:rPr lang="en-US" err="1"/>
              <a:t>ngày</a:t>
            </a:r>
            <a:r>
              <a:rPr lang="en-US"/>
              <a:t> </a:t>
            </a:r>
            <a:r>
              <a:rPr lang="en-US" err="1"/>
              <a:t>hôm</a:t>
            </a:r>
            <a:r>
              <a:rPr lang="en-US"/>
              <a:t> nay.</a:t>
            </a:r>
          </a:p>
          <a:p>
            <a:r>
              <a:rPr lang="en-US" err="1"/>
              <a:t>Sau</a:t>
            </a:r>
            <a:r>
              <a:rPr lang="en-US"/>
              <a:t> </a:t>
            </a:r>
            <a:r>
              <a:rPr lang="en-US" err="1"/>
              <a:t>đây</a:t>
            </a:r>
            <a:r>
              <a:rPr lang="en-US"/>
              <a:t> </a:t>
            </a:r>
            <a:r>
              <a:rPr lang="en-US" err="1"/>
              <a:t>nhóm</a:t>
            </a:r>
            <a:r>
              <a:rPr lang="en-US"/>
              <a:t> </a:t>
            </a:r>
            <a:r>
              <a:rPr lang="en-US" err="1"/>
              <a:t>chúng</a:t>
            </a:r>
            <a:r>
              <a:rPr lang="en-US"/>
              <a:t> </a:t>
            </a:r>
            <a:r>
              <a:rPr lang="en-US" err="1"/>
              <a:t>em</a:t>
            </a:r>
            <a:r>
              <a:rPr lang="en-US"/>
              <a:t> </a:t>
            </a:r>
            <a:r>
              <a:rPr lang="en-US" err="1"/>
              <a:t>xin</a:t>
            </a:r>
            <a:r>
              <a:rPr lang="en-US"/>
              <a:t> đ</a:t>
            </a:r>
            <a:r>
              <a:rPr lang="vi-VN"/>
              <a:t>ư</a:t>
            </a:r>
            <a:r>
              <a:rPr lang="en-US" err="1"/>
              <a:t>ợc</a:t>
            </a:r>
            <a:r>
              <a:rPr lang="en-US"/>
              <a:t> </a:t>
            </a:r>
            <a:r>
              <a:rPr lang="en-US" err="1"/>
              <a:t>phép</a:t>
            </a:r>
            <a:r>
              <a:rPr lang="en-US"/>
              <a:t> </a:t>
            </a:r>
            <a:r>
              <a:rPr lang="en-US" err="1"/>
              <a:t>trình</a:t>
            </a:r>
            <a:r>
              <a:rPr lang="en-US"/>
              <a:t> </a:t>
            </a:r>
            <a:r>
              <a:rPr lang="en-US" err="1"/>
              <a:t>bày</a:t>
            </a:r>
            <a:r>
              <a:rPr lang="en-US"/>
              <a:t> </a:t>
            </a:r>
            <a:r>
              <a:rPr lang="en-US" err="1"/>
              <a:t>đề</a:t>
            </a:r>
            <a:r>
              <a:rPr lang="en-US"/>
              <a:t> </a:t>
            </a:r>
            <a:r>
              <a:rPr lang="en-US" err="1"/>
              <a:t>tài</a:t>
            </a:r>
            <a:r>
              <a:rPr lang="en-US"/>
              <a:t> : </a:t>
            </a:r>
            <a:r>
              <a:rPr lang="en-US" smtClean="0"/>
              <a:t>…</a:t>
            </a:r>
          </a:p>
          <a:p>
            <a:r>
              <a:rPr lang="en-US" smtClean="0"/>
              <a:t>D</a:t>
            </a:r>
            <a:r>
              <a:rPr lang="vi-VN"/>
              <a:t>ư</a:t>
            </a:r>
            <a:r>
              <a:rPr lang="en-US" err="1"/>
              <a:t>ới</a:t>
            </a:r>
            <a:r>
              <a:rPr lang="en-US"/>
              <a:t> </a:t>
            </a:r>
            <a:r>
              <a:rPr lang="en-US" err="1"/>
              <a:t>sự</a:t>
            </a:r>
            <a:r>
              <a:rPr lang="en-US"/>
              <a:t> h</a:t>
            </a:r>
            <a:r>
              <a:rPr lang="vi-VN"/>
              <a:t>ư</a:t>
            </a:r>
            <a:r>
              <a:rPr lang="en-US" err="1"/>
              <a:t>ớng</a:t>
            </a:r>
            <a:r>
              <a:rPr lang="en-US"/>
              <a:t> </a:t>
            </a:r>
            <a:r>
              <a:rPr lang="en-US" err="1"/>
              <a:t>dẫn</a:t>
            </a:r>
            <a:r>
              <a:rPr lang="en-US"/>
              <a:t> </a:t>
            </a:r>
            <a:r>
              <a:rPr lang="en-US" smtClean="0"/>
              <a:t>của</a:t>
            </a:r>
            <a:r>
              <a:rPr lang="en-US" baseline="0" smtClean="0"/>
              <a:t> …</a:t>
            </a:r>
            <a:r>
              <a:rPr lang="en-US" smtClean="0"/>
              <a:t>.</a:t>
            </a:r>
            <a:endParaRPr lang="en-US"/>
          </a:p>
          <a:p>
            <a:r>
              <a:rPr lang="en-US" err="1"/>
              <a:t>Em</a:t>
            </a:r>
            <a:r>
              <a:rPr lang="en-US"/>
              <a:t> </a:t>
            </a:r>
            <a:r>
              <a:rPr lang="en-US" err="1"/>
              <a:t>là</a:t>
            </a:r>
            <a:r>
              <a:rPr lang="en-US"/>
              <a:t> </a:t>
            </a:r>
            <a:r>
              <a:rPr lang="en-US" smtClean="0"/>
              <a:t>… và </a:t>
            </a:r>
            <a:r>
              <a:rPr lang="en-US" err="1"/>
              <a:t>đây</a:t>
            </a:r>
            <a:r>
              <a:rPr lang="en-US"/>
              <a:t> </a:t>
            </a:r>
            <a:r>
              <a:rPr lang="en-US" err="1"/>
              <a:t>là</a:t>
            </a:r>
            <a:r>
              <a:rPr lang="en-US"/>
              <a:t> </a:t>
            </a:r>
            <a:r>
              <a:rPr lang="en-US" err="1"/>
              <a:t>bạn</a:t>
            </a:r>
            <a:r>
              <a:rPr lang="en-US"/>
              <a:t> </a:t>
            </a:r>
            <a:r>
              <a:rPr lang="en-US" smtClean="0"/>
              <a:t>….</a:t>
            </a:r>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thực hiện đ</a:t>
            </a:r>
            <a:r>
              <a:rPr lang="vi-VN"/>
              <a:t>ư</a:t>
            </a:r>
            <a:r>
              <a:rPr lang="en-US"/>
              <a:t>ợc </a:t>
            </a:r>
            <a:r>
              <a:rPr lang="en-US" err="1"/>
              <a:t>yêu</a:t>
            </a:r>
            <a:r>
              <a:rPr lang="en-US"/>
              <a:t> cầu đó ,nhóm đ</a:t>
            </a:r>
            <a:r>
              <a:rPr lang="vi-VN"/>
              <a:t>ư</a:t>
            </a:r>
            <a:r>
              <a:rPr lang="en-US"/>
              <a:t>a ra giải pháp kết </a:t>
            </a:r>
            <a:r>
              <a:rPr lang="en-US" err="1"/>
              <a:t>nối</a:t>
            </a:r>
            <a:r>
              <a:rPr lang="en-US"/>
              <a:t> các phần với </a:t>
            </a:r>
            <a:r>
              <a:rPr lang="en-US" err="1"/>
              <a:t>nhau</a:t>
            </a:r>
            <a:r>
              <a:rPr lang="en-US"/>
              <a:t> Gồm: </a:t>
            </a:r>
          </a:p>
          <a:p>
            <a:r>
              <a:rPr lang="en-US"/>
              <a:t>+Các thiết bị tr</a:t>
            </a:r>
            <a:r>
              <a:rPr lang="vi-VN"/>
              <a:t>ư</a:t>
            </a:r>
            <a:r>
              <a:rPr lang="en-US"/>
              <a:t>ờng </a:t>
            </a:r>
            <a:r>
              <a:rPr lang="en-US" err="1"/>
              <a:t>như</a:t>
            </a:r>
            <a:r>
              <a:rPr lang="en-US"/>
              <a:t> các </a:t>
            </a:r>
            <a:r>
              <a:rPr lang="en-US" err="1"/>
              <a:t>cảm</a:t>
            </a:r>
            <a:r>
              <a:rPr lang="en-US"/>
              <a:t> </a:t>
            </a:r>
            <a:r>
              <a:rPr lang="en-US" err="1"/>
              <a:t>biến</a:t>
            </a:r>
            <a:r>
              <a:rPr lang="en-US"/>
              <a:t>, c</a:t>
            </a:r>
            <a:r>
              <a:rPr lang="vi-VN"/>
              <a:t>ơ</a:t>
            </a:r>
            <a:r>
              <a:rPr lang="en-US"/>
              <a:t> </a:t>
            </a:r>
            <a:r>
              <a:rPr lang="en-US" err="1"/>
              <a:t>cấu</a:t>
            </a:r>
            <a:r>
              <a:rPr lang="en-US"/>
              <a:t> </a:t>
            </a:r>
            <a:r>
              <a:rPr lang="en-US" err="1"/>
              <a:t>chấp</a:t>
            </a:r>
            <a:r>
              <a:rPr lang="en-US"/>
              <a:t> hành đ</a:t>
            </a:r>
            <a:r>
              <a:rPr lang="vi-VN"/>
              <a:t>ư</a:t>
            </a:r>
            <a:r>
              <a:rPr lang="en-US"/>
              <a:t>ợc  kết nối với thiết bị (</a:t>
            </a:r>
            <a:r>
              <a:rPr lang="en-US" err="1"/>
              <a:t>Gọi</a:t>
            </a:r>
            <a:r>
              <a:rPr lang="en-US"/>
              <a:t> đó là các Slave) và </a:t>
            </a:r>
            <a:r>
              <a:rPr lang="en-US" err="1"/>
              <a:t>truyền</a:t>
            </a:r>
            <a:r>
              <a:rPr lang="en-US"/>
              <a:t> về Gateway. </a:t>
            </a:r>
          </a:p>
          <a:p>
            <a:r>
              <a:rPr lang="en-US"/>
              <a:t>+Thông qua gateway </a:t>
            </a:r>
            <a:r>
              <a:rPr lang="en-US" err="1"/>
              <a:t>dữ</a:t>
            </a:r>
            <a:r>
              <a:rPr lang="en-US"/>
              <a:t> </a:t>
            </a:r>
            <a:r>
              <a:rPr lang="en-US" err="1"/>
              <a:t>liệu</a:t>
            </a:r>
            <a:r>
              <a:rPr lang="en-US"/>
              <a:t> </a:t>
            </a:r>
            <a:r>
              <a:rPr lang="en-US" err="1"/>
              <a:t>truyền</a:t>
            </a:r>
            <a:r>
              <a:rPr lang="en-US"/>
              <a:t> về trung tâm server The Things Network thông qua GPRS/3G </a:t>
            </a:r>
            <a:r>
              <a:rPr lang="en-US" err="1"/>
              <a:t>hoặc</a:t>
            </a:r>
            <a:r>
              <a:rPr lang="en-US"/>
              <a:t> thông qua Internet, </a:t>
            </a:r>
          </a:p>
          <a:p>
            <a:r>
              <a:rPr lang="en-US"/>
              <a:t>+Để </a:t>
            </a:r>
            <a:r>
              <a:rPr lang="en-US" err="1"/>
              <a:t>lấy</a:t>
            </a:r>
            <a:r>
              <a:rPr lang="en-US"/>
              <a:t> </a:t>
            </a:r>
            <a:r>
              <a:rPr lang="en-US" err="1"/>
              <a:t>dữ</a:t>
            </a:r>
            <a:r>
              <a:rPr lang="en-US"/>
              <a:t> </a:t>
            </a:r>
            <a:r>
              <a:rPr lang="en-US" err="1"/>
              <a:t>liệu</a:t>
            </a:r>
            <a:r>
              <a:rPr lang="en-US"/>
              <a:t> </a:t>
            </a:r>
            <a:r>
              <a:rPr lang="en-US" err="1"/>
              <a:t>hiển</a:t>
            </a:r>
            <a:r>
              <a:rPr lang="en-US"/>
              <a:t> thị cho ng</a:t>
            </a:r>
            <a:r>
              <a:rPr lang="vi-VN"/>
              <a:t>ư</a:t>
            </a:r>
            <a:r>
              <a:rPr lang="en-US"/>
              <a:t>ời dùng </a:t>
            </a:r>
            <a:r>
              <a:rPr lang="en-US" err="1"/>
              <a:t>dễ</a:t>
            </a:r>
            <a:r>
              <a:rPr lang="en-US"/>
              <a:t> </a:t>
            </a:r>
            <a:r>
              <a:rPr lang="en-US" err="1"/>
              <a:t>dàng</a:t>
            </a:r>
            <a:r>
              <a:rPr lang="en-US"/>
              <a:t> </a:t>
            </a:r>
            <a:r>
              <a:rPr lang="en-US" err="1"/>
              <a:t>sử</a:t>
            </a:r>
            <a:r>
              <a:rPr lang="en-US"/>
              <a:t> dụng </a:t>
            </a:r>
            <a:r>
              <a:rPr lang="en-US" err="1"/>
              <a:t>thì</a:t>
            </a:r>
            <a:r>
              <a:rPr lang="en-US"/>
              <a:t> </a:t>
            </a:r>
            <a:r>
              <a:rPr lang="en-US" err="1"/>
              <a:t>chúng</a:t>
            </a:r>
            <a:r>
              <a:rPr lang="en-US"/>
              <a:t> em dùng một công </a:t>
            </a:r>
            <a:r>
              <a:rPr lang="en-US" err="1"/>
              <a:t>cụ</a:t>
            </a:r>
            <a:r>
              <a:rPr lang="en-US"/>
              <a:t> trung gian để vận </a:t>
            </a:r>
            <a:r>
              <a:rPr lang="en-US" err="1"/>
              <a:t>chuyển</a:t>
            </a:r>
            <a:r>
              <a:rPr lang="en-US"/>
              <a:t> dữ liệu đó là Node-red</a:t>
            </a:r>
          </a:p>
          <a:p>
            <a:r>
              <a:rPr lang="en-US"/>
              <a:t>+Và </a:t>
            </a:r>
            <a:r>
              <a:rPr lang="en-US" err="1"/>
              <a:t>dữ</a:t>
            </a:r>
            <a:r>
              <a:rPr lang="en-US"/>
              <a:t> </a:t>
            </a:r>
            <a:r>
              <a:rPr lang="en-US" err="1"/>
              <a:t>liệu</a:t>
            </a:r>
            <a:r>
              <a:rPr lang="en-US"/>
              <a:t> </a:t>
            </a:r>
            <a:r>
              <a:rPr lang="en-US" err="1"/>
              <a:t>sẽ</a:t>
            </a:r>
            <a:r>
              <a:rPr lang="en-US"/>
              <a:t> đ</a:t>
            </a:r>
            <a:r>
              <a:rPr lang="vi-VN"/>
              <a:t>ư</a:t>
            </a:r>
            <a:r>
              <a:rPr lang="en-US"/>
              <a:t>ợc </a:t>
            </a:r>
            <a:r>
              <a:rPr lang="en-US" err="1"/>
              <a:t>hiển</a:t>
            </a:r>
            <a:r>
              <a:rPr lang="en-US"/>
              <a:t> thị ở dashboard của node red và app blynk ở điện thoại</a:t>
            </a:r>
          </a:p>
          <a:p>
            <a:endParaRPr lang="en-US"/>
          </a:p>
          <a:p>
            <a:r>
              <a:rPr lang="en-US"/>
              <a:t>Ng</a:t>
            </a:r>
            <a:r>
              <a:rPr lang="vi-VN"/>
              <a:t>ư</a:t>
            </a:r>
            <a:r>
              <a:rPr lang="en-US"/>
              <a:t>ời dùng có </a:t>
            </a:r>
            <a:r>
              <a:rPr lang="en-US" err="1"/>
              <a:t>thẻ</a:t>
            </a:r>
            <a:r>
              <a:rPr lang="en-US"/>
              <a:t> dùng </a:t>
            </a:r>
            <a:r>
              <a:rPr lang="en-US" err="1"/>
              <a:t>điện</a:t>
            </a:r>
            <a:r>
              <a:rPr lang="en-US"/>
              <a:t> </a:t>
            </a:r>
            <a:r>
              <a:rPr lang="en-US" err="1"/>
              <a:t>thoại</a:t>
            </a:r>
            <a:r>
              <a:rPr lang="en-US"/>
              <a:t> để điều khiển ng</a:t>
            </a:r>
            <a:r>
              <a:rPr lang="vi-VN"/>
              <a:t>ư</a:t>
            </a:r>
            <a:r>
              <a:rPr lang="en-US"/>
              <a:t>ợc </a:t>
            </a:r>
            <a:r>
              <a:rPr lang="en-US" err="1"/>
              <a:t>lại</a:t>
            </a:r>
            <a:r>
              <a:rPr lang="en-US"/>
              <a:t> các thiết bị </a:t>
            </a:r>
            <a:r>
              <a:rPr lang="en-US" err="1"/>
              <a:t>chấp</a:t>
            </a:r>
            <a:r>
              <a:rPr lang="en-US"/>
              <a:t> hành </a:t>
            </a:r>
            <a:r>
              <a:rPr lang="en-US" err="1"/>
              <a:t>phía</a:t>
            </a:r>
            <a:r>
              <a:rPr lang="en-US"/>
              <a:t> d</a:t>
            </a:r>
            <a:r>
              <a:rPr lang="vi-VN"/>
              <a:t>ư</a:t>
            </a:r>
            <a:r>
              <a:rPr lang="en-US" err="1"/>
              <a:t>ới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10</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Chi tiết về giải pháp</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43098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12</a:t>
            </a:fld>
            <a:endParaRPr lang="en-US" noProof="0"/>
          </a:p>
        </p:txBody>
      </p:sp>
    </p:spTree>
    <p:extLst>
      <p:ext uri="{BB962C8B-B14F-4D97-AF65-F5344CB8AC3E}">
        <p14:creationId xmlns:p14="http://schemas.microsoft.com/office/powerpoint/2010/main" val="160349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13</a:t>
            </a:fld>
            <a:endParaRPr lang="en-US" noProof="0"/>
          </a:p>
        </p:txBody>
      </p:sp>
    </p:spTree>
    <p:extLst>
      <p:ext uri="{BB962C8B-B14F-4D97-AF65-F5344CB8AC3E}">
        <p14:creationId xmlns:p14="http://schemas.microsoft.com/office/powerpoint/2010/main" val="327034525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Conversational Actions </a:t>
            </a:r>
            <a:r>
              <a:rPr lang="vi-VN" smtClean="0"/>
              <a:t>mở rộng chức năng của Google Assistant bằng cách cho phép bạn tạo trải nghiệm tùy chỉnh hoặc các cuộc trò chuyện, cho người dùng của Google Assistant. Trong một cuộc trò chuyện, hành động trò chuyện của bạn xử lý các yêu cầu từ trợ lý và trả lời phản hồi với các thành phần âm thanh và hình ảnh. Các hành động trò chuyện cũng có thể liên lạc với các dịch vụ web bên ngoài với webhooks để thêm logic trò chuyện hoặc kinh doanh trước khi trả lời phản hồi.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14</a:t>
            </a:fld>
            <a:endParaRPr lang="en-US" noProof="0"/>
          </a:p>
        </p:txBody>
      </p:sp>
    </p:spTree>
    <p:extLst>
      <p:ext uri="{BB962C8B-B14F-4D97-AF65-F5344CB8AC3E}">
        <p14:creationId xmlns:p14="http://schemas.microsoft.com/office/powerpoint/2010/main" val="29210387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15</a:t>
            </a:fld>
            <a:endParaRPr lang="en-US" noProof="0"/>
          </a:p>
        </p:txBody>
      </p:sp>
    </p:spTree>
    <p:extLst>
      <p:ext uri="{BB962C8B-B14F-4D97-AF65-F5344CB8AC3E}">
        <p14:creationId xmlns:p14="http://schemas.microsoft.com/office/powerpoint/2010/main" val="11735680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16</a:t>
            </a:fld>
            <a:endParaRPr lang="en-US" noProof="0"/>
          </a:p>
        </p:txBody>
      </p:sp>
    </p:spTree>
    <p:extLst>
      <p:ext uri="{BB962C8B-B14F-4D97-AF65-F5344CB8AC3E}">
        <p14:creationId xmlns:p14="http://schemas.microsoft.com/office/powerpoint/2010/main" val="409583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thể dễ dàng phát triển phần mềm trong khi the things network là 1 cloud server dành riêng cho LoRa, nhóm dùng thêm một bên thứ 3 đó chính là Node-red</a:t>
            </a:r>
          </a:p>
          <a:p>
            <a:r>
              <a:rPr lang="en-US"/>
              <a:t>Là một công cụ lập trình kéo thả để kết nối các thiết bị phần cứng, api và các dịch vụ online service với nhau. Nó cung cấp một trình soạn thảo dựa trên trình duyệt giúp dễ dàng kết nối các luồng với nhau bằng cách sử dụng một loạt các Node trong bảng màu có thể đ</a:t>
            </a:r>
            <a:r>
              <a:rPr lang="vi-VN"/>
              <a:t>ư</a:t>
            </a:r>
            <a:r>
              <a:rPr lang="en-US"/>
              <a:t>ợc triển khai chỉ bằng một cú nhấp chuột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17</a:t>
            </a:fld>
            <a:endParaRPr lang="en-US" noProof="0"/>
          </a:p>
        </p:txBody>
      </p:sp>
    </p:spTree>
    <p:extLst>
      <p:ext uri="{BB962C8B-B14F-4D97-AF65-F5344CB8AC3E}">
        <p14:creationId xmlns:p14="http://schemas.microsoft.com/office/powerpoint/2010/main" val="3968156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18</a:t>
            </a:fld>
            <a:endParaRPr lang="en-US" noProof="0"/>
          </a:p>
        </p:txBody>
      </p:sp>
    </p:spTree>
    <p:extLst>
      <p:ext uri="{BB962C8B-B14F-4D97-AF65-F5344CB8AC3E}">
        <p14:creationId xmlns:p14="http://schemas.microsoft.com/office/powerpoint/2010/main" val="1735944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19</a:t>
            </a:fld>
            <a:endParaRPr lang="en-US" noProof="0"/>
          </a:p>
        </p:txBody>
      </p:sp>
    </p:spTree>
    <p:extLst>
      <p:ext uri="{BB962C8B-B14F-4D97-AF65-F5344CB8AC3E}">
        <p14:creationId xmlns:p14="http://schemas.microsoft.com/office/powerpoint/2010/main" val="85637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gồm 5 phần :</a:t>
            </a:r>
          </a:p>
          <a:p>
            <a:r>
              <a:rPr lang="en-US"/>
              <a:t>Phần 1:</a:t>
            </a:r>
          </a:p>
          <a:p>
            <a:r>
              <a:rPr lang="en-US"/>
              <a:t>Phần 2:</a:t>
            </a:r>
          </a:p>
          <a:p>
            <a:r>
              <a:rPr lang="en-US"/>
              <a:t>Phần 3:</a:t>
            </a:r>
          </a:p>
          <a:p>
            <a:r>
              <a:rPr lang="en-US"/>
              <a:t>Phần 4:</a:t>
            </a:r>
          </a:p>
          <a:p>
            <a:r>
              <a:rPr lang="en-US"/>
              <a:t>Phần 5:</a:t>
            </a:r>
          </a:p>
          <a:p>
            <a:r>
              <a:rPr lang="en-US"/>
              <a:t>Và cuối cùng là phần 6</a:t>
            </a:r>
            <a:endParaRPr lang="vi-VN"/>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a:p>
        </p:txBody>
      </p:sp>
    </p:spTree>
    <p:extLst>
      <p:ext uri="{BB962C8B-B14F-4D97-AF65-F5344CB8AC3E}">
        <p14:creationId xmlns:p14="http://schemas.microsoft.com/office/powerpoint/2010/main" val="89834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20</a:t>
            </a:fld>
            <a:endParaRPr lang="en-US" noProof="0"/>
          </a:p>
        </p:txBody>
      </p:sp>
    </p:spTree>
    <p:extLst>
      <p:ext uri="{BB962C8B-B14F-4D97-AF65-F5344CB8AC3E}">
        <p14:creationId xmlns:p14="http://schemas.microsoft.com/office/powerpoint/2010/main" val="245137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21</a:t>
            </a:fld>
            <a:endParaRPr lang="en-US" noProof="0"/>
          </a:p>
        </p:txBody>
      </p:sp>
    </p:spTree>
    <p:extLst>
      <p:ext uri="{BB962C8B-B14F-4D97-AF65-F5344CB8AC3E}">
        <p14:creationId xmlns:p14="http://schemas.microsoft.com/office/powerpoint/2010/main" val="2306157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22</a:t>
            </a:fld>
            <a:endParaRPr lang="en-US" noProof="0"/>
          </a:p>
        </p:txBody>
      </p:sp>
    </p:spTree>
    <p:extLst>
      <p:ext uri="{BB962C8B-B14F-4D97-AF65-F5344CB8AC3E}">
        <p14:creationId xmlns:p14="http://schemas.microsoft.com/office/powerpoint/2010/main" val="3694760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a:t>
            </a:r>
            <a:r>
              <a:rPr lang="en-US" err="1"/>
              <a:t>hình</a:t>
            </a:r>
            <a:r>
              <a:rPr lang="en-US"/>
              <a:t> ảnh thực tế nhóm </a:t>
            </a:r>
            <a:r>
              <a:rPr lang="en-US" err="1"/>
              <a:t>đã</a:t>
            </a:r>
            <a:r>
              <a:rPr lang="en-US"/>
              <a:t> thiết </a:t>
            </a:r>
            <a:r>
              <a:rPr lang="en-US" err="1"/>
              <a:t>kế</a:t>
            </a:r>
            <a:r>
              <a:rPr lang="en-US"/>
              <a:t>:</a:t>
            </a:r>
          </a:p>
          <a:p>
            <a:r>
              <a:rPr lang="en-US" err="1"/>
              <a:t>Ngoài</a:t>
            </a:r>
            <a:r>
              <a:rPr lang="en-US"/>
              <a:t> 2 module </a:t>
            </a:r>
            <a:r>
              <a:rPr lang="en-US" err="1"/>
              <a:t>xử</a:t>
            </a:r>
            <a:r>
              <a:rPr lang="en-US"/>
              <a:t> </a:t>
            </a:r>
            <a:r>
              <a:rPr lang="en-US" err="1"/>
              <a:t>lý</a:t>
            </a:r>
            <a:r>
              <a:rPr lang="en-US"/>
              <a:t> trung tâm, truyền thông để có thể đọc cảm biến và điều khiển các thiết bị </a:t>
            </a:r>
            <a:r>
              <a:rPr lang="en-US" err="1"/>
              <a:t>chấp</a:t>
            </a:r>
            <a:r>
              <a:rPr lang="en-US"/>
              <a:t> hành, nhóm </a:t>
            </a:r>
            <a:r>
              <a:rPr lang="en-US" err="1"/>
              <a:t>sử</a:t>
            </a:r>
            <a:r>
              <a:rPr lang="en-US"/>
              <a:t> dụng </a:t>
            </a:r>
            <a:r>
              <a:rPr lang="en-US" err="1"/>
              <a:t>thêm</a:t>
            </a:r>
            <a:r>
              <a:rPr lang="en-US"/>
              <a:t> một số module:</a:t>
            </a:r>
          </a:p>
          <a:p>
            <a:r>
              <a:rPr lang="en-US"/>
              <a:t>+</a:t>
            </a:r>
            <a:r>
              <a:rPr lang="en-US" err="1"/>
              <a:t>Đối</a:t>
            </a:r>
            <a:r>
              <a:rPr lang="en-US"/>
              <a:t> với pH: có Module L298 để điều khiển </a:t>
            </a:r>
            <a:r>
              <a:rPr lang="en-US" err="1"/>
              <a:t>động</a:t>
            </a:r>
            <a:r>
              <a:rPr lang="en-US"/>
              <a:t> c</a:t>
            </a:r>
            <a:r>
              <a:rPr lang="vi-VN"/>
              <a:t>ơ</a:t>
            </a:r>
            <a:r>
              <a:rPr lang="en-US"/>
              <a:t> b</a:t>
            </a:r>
            <a:r>
              <a:rPr lang="vi-VN"/>
              <a:t>ơ</a:t>
            </a:r>
            <a:r>
              <a:rPr lang="en-US"/>
              <a:t>m nhu động,module pH để đọc cảm biến Ph</a:t>
            </a:r>
          </a:p>
          <a:p>
            <a:r>
              <a:rPr lang="en-US"/>
              <a:t>+Đối với TDS cũng có 2 moduel 298 và module TDS dùng để đọc cảm biến TDS</a:t>
            </a:r>
          </a:p>
          <a:p>
            <a:r>
              <a:rPr lang="en-US"/>
              <a:t>+Module relay 4 </a:t>
            </a:r>
            <a:r>
              <a:rPr lang="en-US" err="1"/>
              <a:t>kênh</a:t>
            </a:r>
            <a:r>
              <a:rPr lang="en-US"/>
              <a:t> 12V: Dùng để điều khiển các c</a:t>
            </a:r>
            <a:r>
              <a:rPr lang="vi-VN"/>
              <a:t>ơ</a:t>
            </a:r>
            <a:r>
              <a:rPr lang="en-US"/>
              <a:t> cấu chấp hành thông qua các relay trung gian</a:t>
            </a:r>
            <a:endParaRPr lang="vi-VN"/>
          </a:p>
          <a:p>
            <a:r>
              <a:rPr lang="vi-VN"/>
              <a:t>+Module nguồn dùng để hạ áp 12V DC thành 5V cho arduino và 3V3 cho module LoRa</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23</a:t>
            </a:fld>
            <a:endParaRPr lang="en-US" noProof="0"/>
          </a:p>
        </p:txBody>
      </p:sp>
    </p:spTree>
    <p:extLst>
      <p:ext uri="{BB962C8B-B14F-4D97-AF65-F5344CB8AC3E}">
        <p14:creationId xmlns:p14="http://schemas.microsoft.com/office/powerpoint/2010/main" val="628678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24</a:t>
            </a:fld>
            <a:endParaRPr lang="zh-CN" altLang="en-US"/>
          </a:p>
        </p:txBody>
      </p:sp>
    </p:spTree>
    <p:extLst>
      <p:ext uri="{BB962C8B-B14F-4D97-AF65-F5344CB8AC3E}">
        <p14:creationId xmlns:p14="http://schemas.microsoft.com/office/powerpoint/2010/main" val="15313084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25</a:t>
            </a:fld>
            <a:endParaRPr lang="en-US" noProof="0"/>
          </a:p>
        </p:txBody>
      </p:sp>
    </p:spTree>
    <p:extLst>
      <p:ext uri="{BB962C8B-B14F-4D97-AF65-F5344CB8AC3E}">
        <p14:creationId xmlns:p14="http://schemas.microsoft.com/office/powerpoint/2010/main" val="356977151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26</a:t>
            </a:fld>
            <a:endParaRPr lang="en-US" noProof="0"/>
          </a:p>
        </p:txBody>
      </p:sp>
    </p:spTree>
    <p:extLst>
      <p:ext uri="{BB962C8B-B14F-4D97-AF65-F5344CB8AC3E}">
        <p14:creationId xmlns:p14="http://schemas.microsoft.com/office/powerpoint/2010/main" val="15919318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27</a:t>
            </a:fld>
            <a:endParaRPr lang="en-US" noProof="0"/>
          </a:p>
        </p:txBody>
      </p:sp>
    </p:spTree>
    <p:extLst>
      <p:ext uri="{BB962C8B-B14F-4D97-AF65-F5344CB8AC3E}">
        <p14:creationId xmlns:p14="http://schemas.microsoft.com/office/powerpoint/2010/main" val="52244338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đánh giá đ</a:t>
            </a:r>
            <a:r>
              <a:rPr lang="vi-VN"/>
              <a:t>ư</a:t>
            </a:r>
            <a:r>
              <a:rPr lang="en-US"/>
              <a:t>ợc thiết bị, nhóm đã thực hiện gieo trồng khi ch</a:t>
            </a:r>
            <a:r>
              <a:rPr lang="vi-VN"/>
              <a:t>ư</a:t>
            </a:r>
            <a:r>
              <a:rPr lang="en-US"/>
              <a:t>a có thiết bị, đến lúc có thiết bị, rồi sau đó so sánh 2 quá trình với nha.</a:t>
            </a:r>
          </a:p>
          <a:p>
            <a:r>
              <a:rPr lang="en-US"/>
              <a:t>Qua quá trình hoạt động h</a:t>
            </a:r>
            <a:r>
              <a:rPr lang="vi-VN"/>
              <a:t>ơ</a:t>
            </a:r>
            <a:r>
              <a:rPr lang="en-US"/>
              <a:t>n 1 tháng thiết bị hoạt động tốt , ổn định</a:t>
            </a:r>
          </a:p>
          <a:p>
            <a:r>
              <a:rPr lang="en-US"/>
              <a:t>Cây phát triển tốt, thời gian sinh tr</a:t>
            </a:r>
            <a:r>
              <a:rPr lang="vi-VN"/>
              <a:t>ư</a:t>
            </a:r>
            <a:r>
              <a:rPr lang="en-US"/>
              <a:t>ởng giảm từ 40 ngày, chuyển xuống còn 30 ngày so với tr</a:t>
            </a:r>
            <a:r>
              <a:rPr lang="vi-VN"/>
              <a:t>ư</a:t>
            </a:r>
            <a:r>
              <a:rPr lang="en-US"/>
              <a:t>ớc đây</a:t>
            </a:r>
          </a:p>
          <a:p>
            <a:endParaRPr lang="en-US"/>
          </a:p>
          <a:p>
            <a:r>
              <a:rPr lang="en-US"/>
              <a:t>Nếu triển hệ thống này cho farm của mình thì chủ trang trại sẽ giảm đ</a:t>
            </a:r>
            <a:r>
              <a:rPr lang="vi-VN"/>
              <a:t>ư</a:t>
            </a:r>
            <a:r>
              <a:rPr lang="en-US"/>
              <a:t>ợc một khoảng thời gian quý báu, </a:t>
            </a:r>
          </a:p>
          <a:p>
            <a:r>
              <a:rPr lang="en-US"/>
              <a:t>Nếu farm đó rộng lớn thì sẽ giảm bớt đ</a:t>
            </a:r>
            <a:r>
              <a:rPr lang="vi-VN"/>
              <a:t>ư</a:t>
            </a:r>
            <a:r>
              <a:rPr lang="en-US"/>
              <a:t>ợc số l</a:t>
            </a:r>
            <a:r>
              <a:rPr lang="vi-VN"/>
              <a:t>ư</a:t>
            </a:r>
            <a:r>
              <a:rPr lang="en-US"/>
              <a:t>ợng công nhân chăm sóc cho toàn bộ hệ thống</a:t>
            </a:r>
          </a:p>
          <a:p>
            <a:r>
              <a:rPr lang="en-US"/>
              <a:t>Giam sát và điều khiển mọi lúc mọi n</a:t>
            </a:r>
            <a:r>
              <a:rPr lang="vi-VN"/>
              <a:t>ơ</a:t>
            </a:r>
            <a:r>
              <a:rPr lang="en-US"/>
              <a:t>i. Việc của ng</a:t>
            </a:r>
            <a:r>
              <a:rPr lang="vi-VN"/>
              <a:t>ư</a:t>
            </a:r>
            <a:r>
              <a:rPr lang="en-US"/>
              <a:t>ời chủ chỉ cần sắm cho mình một chiếc smartphone,</a:t>
            </a:r>
          </a:p>
          <a:p>
            <a:r>
              <a:rPr lang="en-US"/>
              <a:t>Nhờ sự phát triển của công nghệ, không khó để một ng</a:t>
            </a:r>
            <a:r>
              <a:rPr lang="vi-VN"/>
              <a:t>ư</a:t>
            </a:r>
            <a:r>
              <a:rPr lang="en-US"/>
              <a:t>ời nống dân có thể sắm cho mình một chiếc smartphone,</a:t>
            </a:r>
          </a:p>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28</a:t>
            </a:fld>
            <a:endParaRPr lang="en-US" noProof="0"/>
          </a:p>
        </p:txBody>
      </p:sp>
    </p:spTree>
    <p:extLst>
      <p:ext uri="{BB962C8B-B14F-4D97-AF65-F5344CB8AC3E}">
        <p14:creationId xmlns:p14="http://schemas.microsoft.com/office/powerpoint/2010/main" val="25804865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29</a:t>
            </a:fld>
            <a:endParaRPr lang="zh-CN" altLang="en-US"/>
          </a:p>
        </p:txBody>
      </p:sp>
    </p:spTree>
    <p:extLst>
      <p:ext uri="{BB962C8B-B14F-4D97-AF65-F5344CB8AC3E}">
        <p14:creationId xmlns:p14="http://schemas.microsoft.com/office/powerpoint/2010/main" val="2710145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Đi vào phần đầu tiên nhu cầu hiện tại và đặt vấn đề</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767960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30</a:t>
            </a:fld>
            <a:endParaRPr lang="en-US" noProof="0"/>
          </a:p>
        </p:txBody>
      </p:sp>
    </p:spTree>
    <p:extLst>
      <p:ext uri="{BB962C8B-B14F-4D97-AF65-F5344CB8AC3E}">
        <p14:creationId xmlns:p14="http://schemas.microsoft.com/office/powerpoint/2010/main" val="16991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a:p>
        </p:txBody>
      </p:sp>
    </p:spTree>
    <p:extLst>
      <p:ext uri="{BB962C8B-B14F-4D97-AF65-F5344CB8AC3E}">
        <p14:creationId xmlns:p14="http://schemas.microsoft.com/office/powerpoint/2010/main" val="92321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a:p>
        </p:txBody>
      </p:sp>
    </p:spTree>
    <p:extLst>
      <p:ext uri="{BB962C8B-B14F-4D97-AF65-F5344CB8AC3E}">
        <p14:creationId xmlns:p14="http://schemas.microsoft.com/office/powerpoint/2010/main" val="337564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75874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7</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a:p>
        </p:txBody>
      </p:sp>
    </p:spTree>
    <p:extLst>
      <p:ext uri="{BB962C8B-B14F-4D97-AF65-F5344CB8AC3E}">
        <p14:creationId xmlns:p14="http://schemas.microsoft.com/office/powerpoint/2010/main" val="2526487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Ngoài ra nhóm dùng thêm cảm biến mực n</a:t>
            </a:r>
            <a:r>
              <a:rPr lang="vi-VN"/>
              <a:t>ư</a:t>
            </a:r>
            <a:r>
              <a:rPr lang="en-US"/>
              <a:t>ớc để xác định l</a:t>
            </a:r>
            <a:r>
              <a:rPr lang="vi-VN"/>
              <a:t>ư</a:t>
            </a:r>
            <a:r>
              <a:rPr lang="en-US"/>
              <a:t>ợng n</a:t>
            </a:r>
            <a:r>
              <a:rPr lang="vi-VN"/>
              <a:t>ư</a:t>
            </a:r>
            <a:r>
              <a:rPr lang="en-US"/>
              <a:t>ớc và cảm biến nhiệt độ n</a:t>
            </a:r>
            <a:r>
              <a:rPr lang="vi-VN"/>
              <a:t>ư</a:t>
            </a:r>
            <a:r>
              <a:rPr lang="en-US"/>
              <a:t>ớc để giám sát nhiệt độ của n</a:t>
            </a:r>
            <a:r>
              <a:rPr lang="vi-VN"/>
              <a:t>ư</a:t>
            </a:r>
            <a:r>
              <a:rPr lang="en-US"/>
              <a:t>ớc.</a:t>
            </a:r>
          </a:p>
          <a:p>
            <a:r>
              <a:rPr lang="en-US"/>
              <a:t>B</a:t>
            </a:r>
            <a:r>
              <a:rPr lang="vi-VN"/>
              <a:t>ơ</a:t>
            </a:r>
            <a:r>
              <a:rPr lang="en-US"/>
              <a:t>m để cung cấp n</a:t>
            </a:r>
            <a:r>
              <a:rPr lang="vi-VN"/>
              <a:t>ư</a:t>
            </a:r>
            <a:r>
              <a:rPr lang="en-US"/>
              <a:t>ớc cho toàn bộ hệ thống.</a:t>
            </a:r>
          </a:p>
          <a:p>
            <a:r>
              <a:rPr lang="en-US"/>
              <a:t>B</a:t>
            </a:r>
            <a:r>
              <a:rPr lang="vi-VN"/>
              <a:t>ơ</a:t>
            </a:r>
            <a:r>
              <a:rPr lang="en-US"/>
              <a:t>m nhu động để b</a:t>
            </a:r>
            <a:r>
              <a:rPr lang="vi-VN"/>
              <a:t>ơ</a:t>
            </a:r>
            <a:r>
              <a:rPr lang="en-US"/>
              <a:t>m các dung dịch vào bể chứa đảm bảo nồng độ dinh d</a:t>
            </a:r>
            <a:r>
              <a:rPr lang="vi-VN"/>
              <a:t>ư</a:t>
            </a:r>
            <a:r>
              <a:rPr lang="en-US"/>
              <a:t>ỡng cần thiết cho cây</a:t>
            </a:r>
          </a:p>
          <a:p>
            <a:r>
              <a:rPr lang="en-US"/>
              <a:t>Van điện từ dùng để đóng cắt l</a:t>
            </a:r>
            <a:r>
              <a:rPr lang="vi-VN"/>
              <a:t>ư</a:t>
            </a:r>
            <a:r>
              <a:rPr lang="en-US"/>
              <a:t>u l</a:t>
            </a:r>
            <a:r>
              <a:rPr lang="vi-VN"/>
              <a:t>ư</a:t>
            </a:r>
            <a:r>
              <a:rPr lang="en-US"/>
              <a:t>ợng n</a:t>
            </a:r>
            <a:r>
              <a:rPr lang="vi-VN"/>
              <a:t>ư</a:t>
            </a:r>
            <a:r>
              <a:rPr lang="en-US"/>
              <a:t>ớc chảy vào.</a:t>
            </a:r>
          </a:p>
          <a:p>
            <a:r>
              <a:rPr lang="en-US"/>
              <a: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a:p>
        </p:txBody>
      </p:sp>
    </p:spTree>
    <p:extLst>
      <p:ext uri="{BB962C8B-B14F-4D97-AF65-F5344CB8AC3E}">
        <p14:creationId xmlns:p14="http://schemas.microsoft.com/office/powerpoint/2010/main" val="3961501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0" name="Picture Placeholder 9">
            <a:extLst>
              <a:ext uri="{FF2B5EF4-FFF2-40B4-BE49-F238E27FC236}">
                <a16:creationId xmlns="" xmlns:a16="http://schemas.microsoft.com/office/drawing/2014/main" id="{16977C32-6781-4E43-B083-CC319C1A2BE1}"/>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rIns="1043992" anchor="ctr"/>
          <a:lstStyle>
            <a:lvl1pPr marL="0" indent="0" algn="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 xmlns:a16="http://schemas.microsoft.com/office/drawing/2014/main" id="{C4908609-0EC4-4718-AC46-A50BB2DA333E}"/>
              </a:ext>
            </a:extLst>
          </p:cNvPr>
          <p:cNvSpPr>
            <a:spLocks noGrp="1"/>
          </p:cNvSpPr>
          <p:nvPr>
            <p:ph sz="half" idx="29" hasCustomPrompt="1"/>
          </p:nvPr>
        </p:nvSpPr>
        <p:spPr>
          <a:xfrm>
            <a:off x="2685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 xmlns:a16="http://schemas.microsoft.com/office/drawing/2014/main" id="{C61EBC7C-80CF-489F-86B3-5894908189E4}"/>
              </a:ext>
            </a:extLst>
          </p:cNvPr>
          <p:cNvSpPr>
            <a:spLocks noGrp="1"/>
          </p:cNvSpPr>
          <p:nvPr>
            <p:ph sz="half" idx="2" hasCustomPrompt="1"/>
          </p:nvPr>
        </p:nvSpPr>
        <p:spPr>
          <a:xfrm>
            <a:off x="11487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2689620" y="2592000"/>
            <a:ext cx="6184380" cy="1103700"/>
          </a:xfrm>
          <a:noFill/>
        </p:spPr>
        <p:txBody>
          <a:bodyPr anchor="t"/>
          <a:lstStyle>
            <a:lvl1pPr marL="0" indent="0" algn="l">
              <a:buNone/>
              <a:defRPr sz="8000">
                <a:solidFill>
                  <a:schemeClr val="accent1"/>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5" name="Text Placeholder 4">
            <a:extLst>
              <a:ext uri="{FF2B5EF4-FFF2-40B4-BE49-F238E27FC236}">
                <a16:creationId xmlns="" xmlns:a16="http://schemas.microsoft.com/office/drawing/2014/main" id="{867F0EAC-0FF4-447C-8EE4-2B107165DF3F}"/>
              </a:ext>
            </a:extLst>
          </p:cNvPr>
          <p:cNvSpPr>
            <a:spLocks noGrp="1"/>
          </p:cNvSpPr>
          <p:nvPr>
            <p:ph type="body" sz="quarter" idx="30" hasCustomPrompt="1"/>
          </p:nvPr>
        </p:nvSpPr>
        <p:spPr>
          <a:xfrm>
            <a:off x="11483644" y="2583659"/>
            <a:ext cx="6156656" cy="1103624"/>
          </a:xfrm>
        </p:spPr>
        <p:txBody>
          <a:bodyPr anchor="t"/>
          <a:lstStyle>
            <a:lvl1pPr marL="0" indent="0">
              <a:buNone/>
              <a:defRPr sz="8000">
                <a:solidFill>
                  <a:schemeClr val="accent4"/>
                </a:solidFill>
                <a:latin typeface="+mj-lt"/>
              </a:defRPr>
            </a:lvl1pPr>
          </a:lstStyle>
          <a:p>
            <a:pPr lvl="0"/>
            <a:r>
              <a:rPr lang="en-US" noProof="0"/>
              <a:t>2</a:t>
            </a:r>
          </a:p>
        </p:txBody>
      </p:sp>
      <p:sp>
        <p:nvSpPr>
          <p:cNvPr id="16" name="Text Placeholder 5">
            <a:extLst>
              <a:ext uri="{FF2B5EF4-FFF2-40B4-BE49-F238E27FC236}">
                <a16:creationId xmlns="" xmlns:a16="http://schemas.microsoft.com/office/drawing/2014/main" id="{DED90C13-8D49-4652-B68A-A0B5084BB4DB}"/>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 xmlns:a16="http://schemas.microsoft.com/office/drawing/2014/main" id="{CF5069B8-93E6-456E-B02B-1FD5F3B8D72A}"/>
              </a:ext>
            </a:extLst>
          </p:cNvPr>
          <p:cNvSpPr>
            <a:spLocks noGrp="1"/>
          </p:cNvSpPr>
          <p:nvPr>
            <p:ph type="body" sz="quarter" idx="27" hasCustomPrompt="1"/>
          </p:nvPr>
        </p:nvSpPr>
        <p:spPr>
          <a:xfrm>
            <a:off x="1336062" y="2389727"/>
            <a:ext cx="6522100" cy="6522098"/>
          </a:xfrm>
          <a:prstGeom prst="ellipse">
            <a:avLst/>
          </a:prstGeom>
          <a:solidFill>
            <a:schemeClr val="tx1">
              <a:alpha val="10000"/>
            </a:schemeClr>
          </a:solidFill>
        </p:spPr>
        <p:txBody>
          <a:bodyPr anchor="ctr"/>
          <a:lstStyle>
            <a:lvl1pPr marL="0" indent="0" algn="ctr">
              <a:buNone/>
              <a:defRPr sz="2700">
                <a:solidFill>
                  <a:schemeClr val="tx1">
                    <a:lumMod val="75000"/>
                    <a:lumOff val="25000"/>
                  </a:schemeClr>
                </a:solidFill>
                <a:latin typeface="+mn-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Section Header</a:t>
            </a:r>
          </a:p>
        </p:txBody>
      </p:sp>
      <p:sp>
        <p:nvSpPr>
          <p:cNvPr id="12" name="Text Placeholder 9">
            <a:extLst>
              <a:ext uri="{FF2B5EF4-FFF2-40B4-BE49-F238E27FC236}">
                <a16:creationId xmlns="" xmlns:a16="http://schemas.microsoft.com/office/drawing/2014/main" id="{C15F42E2-EE95-4479-80E9-94A75E9D6E98}"/>
              </a:ext>
            </a:extLst>
          </p:cNvPr>
          <p:cNvSpPr>
            <a:spLocks noGrp="1"/>
          </p:cNvSpPr>
          <p:nvPr>
            <p:ph type="body" sz="quarter" idx="28" hasCustomPrompt="1"/>
          </p:nvPr>
        </p:nvSpPr>
        <p:spPr>
          <a:xfrm>
            <a:off x="7109000" y="2651837"/>
            <a:ext cx="5997888" cy="599788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9" name="Text Placeholder 9">
            <a:extLst>
              <a:ext uri="{FF2B5EF4-FFF2-40B4-BE49-F238E27FC236}">
                <a16:creationId xmlns="" xmlns:a16="http://schemas.microsoft.com/office/drawing/2014/main" id="{4059823C-F505-4D2A-854E-5144BD58A767}"/>
              </a:ext>
            </a:extLst>
          </p:cNvPr>
          <p:cNvSpPr>
            <a:spLocks noGrp="1"/>
          </p:cNvSpPr>
          <p:nvPr>
            <p:ph type="body" sz="quarter" idx="29" hasCustomPrompt="1"/>
          </p:nvPr>
        </p:nvSpPr>
        <p:spPr>
          <a:xfrm>
            <a:off x="12357725" y="3310599"/>
            <a:ext cx="4680358" cy="468035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Text Placeholder 3">
            <a:extLst>
              <a:ext uri="{FF2B5EF4-FFF2-40B4-BE49-F238E27FC236}">
                <a16:creationId xmlns="" xmlns:a16="http://schemas.microsoft.com/office/drawing/2014/main" id="{B30FA196-A035-4908-BA51-B769293255A9}"/>
              </a:ext>
            </a:extLst>
          </p:cNvPr>
          <p:cNvSpPr>
            <a:spLocks noGrp="1"/>
          </p:cNvSpPr>
          <p:nvPr>
            <p:ph type="body" sz="quarter" idx="30" hasCustomPrompt="1"/>
          </p:nvPr>
        </p:nvSpPr>
        <p:spPr>
          <a:xfrm>
            <a:off x="2488396" y="3308532"/>
            <a:ext cx="4217428" cy="2160000"/>
          </a:xfrm>
          <a:prstGeom prst="rect">
            <a:avLst/>
          </a:prstGeom>
          <a:noFill/>
        </p:spPr>
        <p:txBody>
          <a:bodyPr anchor="b"/>
          <a:lstStyle>
            <a:lvl1pPr marL="0" indent="0" algn="ctr">
              <a:spcBef>
                <a:spcPts val="0"/>
              </a:spcBef>
              <a:spcAft>
                <a:spcPts val="0"/>
              </a:spcAft>
              <a:buNone/>
              <a:defRPr sz="9800">
                <a:solidFill>
                  <a:schemeClr val="tx1">
                    <a:lumMod val="75000"/>
                    <a:lumOff val="25000"/>
                  </a:schemeClr>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13" name="Text Placeholder 9">
            <a:extLst>
              <a:ext uri="{FF2B5EF4-FFF2-40B4-BE49-F238E27FC236}">
                <a16:creationId xmlns="" xmlns:a16="http://schemas.microsoft.com/office/drawing/2014/main" id="{38F1EEC3-A74E-4124-95F3-D8A27EA3DDFC}"/>
              </a:ext>
            </a:extLst>
          </p:cNvPr>
          <p:cNvSpPr>
            <a:spLocks noGrp="1"/>
          </p:cNvSpPr>
          <p:nvPr>
            <p:ph type="body" sz="quarter" idx="31" hasCustomPrompt="1"/>
          </p:nvPr>
        </p:nvSpPr>
        <p:spPr>
          <a:xfrm>
            <a:off x="7999226" y="3308532"/>
            <a:ext cx="4217428"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2</a:t>
            </a:r>
          </a:p>
        </p:txBody>
      </p:sp>
      <p:sp>
        <p:nvSpPr>
          <p:cNvPr id="14" name="Text Placeholder 9">
            <a:extLst>
              <a:ext uri="{FF2B5EF4-FFF2-40B4-BE49-F238E27FC236}">
                <a16:creationId xmlns="" xmlns:a16="http://schemas.microsoft.com/office/drawing/2014/main" id="{744F95B1-3E5D-46C4-846F-01E3035D1A72}"/>
              </a:ext>
            </a:extLst>
          </p:cNvPr>
          <p:cNvSpPr>
            <a:spLocks noGrp="1"/>
          </p:cNvSpPr>
          <p:nvPr>
            <p:ph type="body" sz="quarter" idx="32" hasCustomPrompt="1"/>
          </p:nvPr>
        </p:nvSpPr>
        <p:spPr>
          <a:xfrm>
            <a:off x="12820653" y="3308532"/>
            <a:ext cx="3895566"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3</a:t>
            </a:r>
          </a:p>
        </p:txBody>
      </p:sp>
      <p:sp>
        <p:nvSpPr>
          <p:cNvPr id="16" name="Content Placeholder 3">
            <a:extLst>
              <a:ext uri="{FF2B5EF4-FFF2-40B4-BE49-F238E27FC236}">
                <a16:creationId xmlns="" xmlns:a16="http://schemas.microsoft.com/office/drawing/2014/main" id="{39CDA933-12B5-44CD-BD16-C9589DE755EE}"/>
              </a:ext>
            </a:extLst>
          </p:cNvPr>
          <p:cNvSpPr>
            <a:spLocks noGrp="1"/>
          </p:cNvSpPr>
          <p:nvPr>
            <p:ph sz="half" idx="2" hasCustomPrompt="1"/>
          </p:nvPr>
        </p:nvSpPr>
        <p:spPr>
          <a:xfrm>
            <a:off x="3112108"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 xmlns:a16="http://schemas.microsoft.com/office/drawing/2014/main" id="{9751FCE0-5FA8-4E25-A4E7-8B2901F69491}"/>
              </a:ext>
            </a:extLst>
          </p:cNvPr>
          <p:cNvSpPr>
            <a:spLocks noGrp="1"/>
          </p:cNvSpPr>
          <p:nvPr>
            <p:ph type="body" sz="quarter" idx="12" hasCustomPrompt="1"/>
          </p:nvPr>
        </p:nvSpPr>
        <p:spPr>
          <a:xfrm>
            <a:off x="862294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 xmlns:a16="http://schemas.microsoft.com/office/drawing/2014/main" id="{0D97BC04-5B6C-4CFD-8184-7637C9A8F8E4}"/>
              </a:ext>
            </a:extLst>
          </p:cNvPr>
          <p:cNvSpPr>
            <a:spLocks noGrp="1"/>
          </p:cNvSpPr>
          <p:nvPr>
            <p:ph type="body" sz="quarter" idx="13" hasCustomPrompt="1"/>
          </p:nvPr>
        </p:nvSpPr>
        <p:spPr>
          <a:xfrm>
            <a:off x="1321290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 xmlns:a16="http://schemas.microsoft.com/office/drawing/2014/main" id="{E7A8CB18-EF35-4644-9DDB-02D8B65EA55E}"/>
              </a:ext>
            </a:extLst>
          </p:cNvPr>
          <p:cNvSpPr>
            <a:spLocks noGrp="1"/>
          </p:cNvSpPr>
          <p:nvPr>
            <p:ph type="body" sz="quarter" idx="33"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 xmlns:a16="http://schemas.microsoft.com/office/drawing/2014/main" id="{2436FA5D-088F-4BDE-ABD2-A640A8610900}"/>
              </a:ext>
            </a:extLst>
          </p:cNvPr>
          <p:cNvCxnSpPr/>
          <p:nvPr userDrawn="1"/>
        </p:nvCxnSpPr>
        <p:spPr>
          <a:xfrm>
            <a:off x="9144000" y="1979634"/>
            <a:ext cx="0" cy="691515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8" name="Straight Connector 7">
            <a:extLst>
              <a:ext uri="{FF2B5EF4-FFF2-40B4-BE49-F238E27FC236}">
                <a16:creationId xmlns="" xmlns:a16="http://schemas.microsoft.com/office/drawing/2014/main" id="{0C2BCB80-6997-4274-AAFE-65C2CCFFFD10}"/>
              </a:ext>
            </a:extLst>
          </p:cNvPr>
          <p:cNvCxnSpPr>
            <a:cxnSpLocks/>
          </p:cNvCxnSpPr>
          <p:nvPr userDrawn="1"/>
        </p:nvCxnSpPr>
        <p:spPr>
          <a:xfrm flipH="1">
            <a:off x="648000" y="5437209"/>
            <a:ext cx="1701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 xmlns:a16="http://schemas.microsoft.com/office/drawing/2014/main" id="{9A1FC84B-8A06-4879-86ED-47E43AAC9888}"/>
              </a:ext>
            </a:extLst>
          </p:cNvPr>
          <p:cNvSpPr>
            <a:spLocks noGrp="1"/>
          </p:cNvSpPr>
          <p:nvPr>
            <p:ph type="body" sz="quarter" idx="12" hasCustomPrompt="1"/>
          </p:nvPr>
        </p:nvSpPr>
        <p:spPr>
          <a:xfrm>
            <a:off x="7668000" y="142652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 xmlns:a16="http://schemas.microsoft.com/office/drawing/2014/main" id="{4B975678-3DFA-4D26-9CF6-01294F7259E4}"/>
              </a:ext>
            </a:extLst>
          </p:cNvPr>
          <p:cNvSpPr>
            <a:spLocks noGrp="1"/>
          </p:cNvSpPr>
          <p:nvPr>
            <p:ph type="body" sz="quarter" idx="13" hasCustomPrompt="1"/>
          </p:nvPr>
        </p:nvSpPr>
        <p:spPr>
          <a:xfrm>
            <a:off x="7659000" y="906990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 xmlns:a16="http://schemas.microsoft.com/office/drawing/2014/main" id="{8B55997C-0304-482F-A7C3-8E50C8ED55D7}"/>
              </a:ext>
            </a:extLst>
          </p:cNvPr>
          <p:cNvSpPr>
            <a:spLocks noGrp="1"/>
          </p:cNvSpPr>
          <p:nvPr>
            <p:ph type="body" sz="quarter" idx="14" hasCustomPrompt="1"/>
          </p:nvPr>
        </p:nvSpPr>
        <p:spPr>
          <a:xfrm>
            <a:off x="648000" y="4890590"/>
            <a:ext cx="2970000" cy="378000"/>
          </a:xfrm>
        </p:spPr>
        <p:txBody>
          <a:bodyPr/>
          <a:lstStyle>
            <a:lvl1pPr marL="0" indent="0" algn="l">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 xmlns:a16="http://schemas.microsoft.com/office/drawing/2014/main" id="{E26AB0A6-DA7A-4EA3-9528-68FDBA8BF358}"/>
              </a:ext>
            </a:extLst>
          </p:cNvPr>
          <p:cNvSpPr>
            <a:spLocks noGrp="1"/>
          </p:cNvSpPr>
          <p:nvPr>
            <p:ph type="body" sz="quarter" idx="15" hasCustomPrompt="1"/>
          </p:nvPr>
        </p:nvSpPr>
        <p:spPr>
          <a:xfrm>
            <a:off x="14688004" y="4890590"/>
            <a:ext cx="2970000" cy="378000"/>
          </a:xfrm>
        </p:spPr>
        <p:txBody>
          <a:bodyPr/>
          <a:lstStyle>
            <a:lvl1pPr marL="0" indent="0" algn="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502111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648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9450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40500618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D615908-D8D7-48AF-8B8F-21B88B87DDF2}"/>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4" name="Content Placeholder 3">
            <a:extLst>
              <a:ext uri="{FF2B5EF4-FFF2-40B4-BE49-F238E27FC236}">
                <a16:creationId xmlns="" xmlns:a16="http://schemas.microsoft.com/office/drawing/2014/main" id="{60B617A5-FA6C-44C9-ABCB-DCA5D4615EC7}"/>
              </a:ext>
            </a:extLst>
          </p:cNvPr>
          <p:cNvSpPr>
            <a:spLocks noGrp="1"/>
          </p:cNvSpPr>
          <p:nvPr>
            <p:ph sz="half" idx="2" hasCustomPrompt="1"/>
          </p:nvPr>
        </p:nvSpPr>
        <p:spPr>
          <a:xfrm>
            <a:off x="648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 xmlns:a16="http://schemas.microsoft.com/office/drawing/2014/main" id="{0A122ACD-5C8B-4CDA-89C5-565C88865B50}"/>
              </a:ext>
            </a:extLst>
          </p:cNvPr>
          <p:cNvSpPr>
            <a:spLocks noGrp="1"/>
          </p:cNvSpPr>
          <p:nvPr>
            <p:ph sz="quarter" idx="4" hasCustomPrompt="1"/>
          </p:nvPr>
        </p:nvSpPr>
        <p:spPr>
          <a:xfrm>
            <a:off x="9450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 xmlns:a16="http://schemas.microsoft.com/office/drawing/2014/main" id="{43614A35-31E3-40DA-85DD-07B20769071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 xmlns:a16="http://schemas.microsoft.com/office/drawing/2014/main"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12" name="Straight Connector 11" title="Divider Line">
            <a:extLst>
              <a:ext uri="{FF2B5EF4-FFF2-40B4-BE49-F238E27FC236}">
                <a16:creationId xmlns="" xmlns:a16="http://schemas.microsoft.com/office/drawing/2014/main" id="{03063CBE-E62B-44CB-9B45-D39B595FE2AF}"/>
              </a:ext>
            </a:extLst>
          </p:cNvPr>
          <p:cNvCxnSpPr>
            <a:cxnSpLocks/>
          </p:cNvCxnSpPr>
          <p:nvPr userDrawn="1"/>
        </p:nvCxnSpPr>
        <p:spPr>
          <a:xfrm>
            <a:off x="674026" y="3239999"/>
            <a:ext cx="63211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 xmlns:a16="http://schemas.microsoft.com/office/drawing/2014/main" id="{0EA58CA1-D7A1-4089-B687-193C35202523}"/>
              </a:ext>
            </a:extLst>
          </p:cNvPr>
          <p:cNvCxnSpPr>
            <a:cxnSpLocks/>
          </p:cNvCxnSpPr>
          <p:nvPr userDrawn="1"/>
        </p:nvCxnSpPr>
        <p:spPr>
          <a:xfrm>
            <a:off x="9469052" y="3239999"/>
            <a:ext cx="6321152"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 xmlns:a16="http://schemas.microsoft.com/office/drawing/2014/main" id="{A1844C96-F6D4-4E32-8A11-B1815109D205}"/>
              </a:ext>
            </a:extLst>
          </p:cNvPr>
          <p:cNvSpPr>
            <a:spLocks noGrp="1"/>
          </p:cNvSpPr>
          <p:nvPr>
            <p:ph type="body" idx="1" hasCustomPrompt="1"/>
          </p:nvPr>
        </p:nvSpPr>
        <p:spPr>
          <a:xfrm>
            <a:off x="648000" y="2481039"/>
            <a:ext cx="8208000"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
        <p:nvSpPr>
          <p:cNvPr id="15" name="Text Placeholder 4">
            <a:extLst>
              <a:ext uri="{FF2B5EF4-FFF2-40B4-BE49-F238E27FC236}">
                <a16:creationId xmlns="" xmlns:a16="http://schemas.microsoft.com/office/drawing/2014/main" id="{EA0BCCC6-F846-426B-B421-41B835224F43}"/>
              </a:ext>
            </a:extLst>
          </p:cNvPr>
          <p:cNvSpPr>
            <a:spLocks noGrp="1"/>
          </p:cNvSpPr>
          <p:nvPr>
            <p:ph type="body" sz="quarter" idx="3" hasCustomPrompt="1"/>
          </p:nvPr>
        </p:nvSpPr>
        <p:spPr>
          <a:xfrm>
            <a:off x="9469052" y="2481039"/>
            <a:ext cx="8188952"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 xmlns:a16="http://schemas.microsoft.com/office/drawing/2014/main" id="{FF5B2679-5029-4692-A1C7-099E7A583624}"/>
              </a:ext>
            </a:extLst>
          </p:cNvPr>
          <p:cNvSpPr>
            <a:spLocks noGrp="1"/>
          </p:cNvSpPr>
          <p:nvPr>
            <p:ph idx="14" hasCustomPrompt="1"/>
          </p:nvPr>
        </p:nvSpPr>
        <p:spPr>
          <a:xfrm>
            <a:off x="64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 xmlns:a16="http://schemas.microsoft.com/office/drawing/2014/main" id="{1B5AA133-C824-4B4A-96F4-D48A58E222DA}"/>
              </a:ext>
            </a:extLst>
          </p:cNvPr>
          <p:cNvSpPr>
            <a:spLocks noGrp="1"/>
          </p:cNvSpPr>
          <p:nvPr>
            <p:ph idx="15" hasCustomPrompt="1"/>
          </p:nvPr>
        </p:nvSpPr>
        <p:spPr>
          <a:xfrm>
            <a:off x="6453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 xmlns:a16="http://schemas.microsoft.com/office/drawing/2014/main" id="{388A40C4-1887-4DBA-90FF-4CF89932DA57}"/>
              </a:ext>
            </a:extLst>
          </p:cNvPr>
          <p:cNvSpPr>
            <a:spLocks noGrp="1"/>
          </p:cNvSpPr>
          <p:nvPr>
            <p:ph idx="16" hasCustomPrompt="1"/>
          </p:nvPr>
        </p:nvSpPr>
        <p:spPr>
          <a:xfrm>
            <a:off x="1225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8000" y="2592000"/>
            <a:ext cx="5400000" cy="1080000"/>
          </a:xfrm>
          <a:solidFill>
            <a:schemeClr val="tx1">
              <a:lumMod val="75000"/>
              <a:lumOff val="25000"/>
            </a:schemeClr>
          </a:solidFill>
          <a:ln w="28575">
            <a:solidFill>
              <a:schemeClr val="accent1"/>
            </a:solidFill>
          </a:ln>
        </p:spPr>
        <p:txBody>
          <a:bodyPr lIns="107999" tIns="36000" rIns="107999"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Content Placeholder 2">
            <a:extLst>
              <a:ext uri="{FF2B5EF4-FFF2-40B4-BE49-F238E27FC236}">
                <a16:creationId xmlns="" xmlns:a16="http://schemas.microsoft.com/office/drawing/2014/main" id="{43CF4B74-3202-48D6-B573-AA3882B039F4}"/>
              </a:ext>
            </a:extLst>
          </p:cNvPr>
          <p:cNvSpPr>
            <a:spLocks noGrp="1"/>
          </p:cNvSpPr>
          <p:nvPr>
            <p:ph idx="12" hasCustomPrompt="1"/>
          </p:nvPr>
        </p:nvSpPr>
        <p:spPr>
          <a:xfrm>
            <a:off x="6453000" y="2592000"/>
            <a:ext cx="5400000" cy="1080000"/>
          </a:xfrm>
          <a:solidFill>
            <a:schemeClr val="tx1">
              <a:lumMod val="75000"/>
              <a:lumOff val="25000"/>
            </a:schemeClr>
          </a:solidFill>
          <a:ln w="28575">
            <a:solidFill>
              <a:schemeClr val="accent2"/>
            </a:solidFill>
          </a:ln>
        </p:spPr>
        <p:txBody>
          <a:bodyPr lIns="107999" tIns="36000" rIns="107999"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 xmlns:a16="http://schemas.microsoft.com/office/drawing/2014/main" id="{0BA6D519-EE14-4D3E-B15F-70C4423A3988}"/>
              </a:ext>
            </a:extLst>
          </p:cNvPr>
          <p:cNvSpPr>
            <a:spLocks noGrp="1"/>
          </p:cNvSpPr>
          <p:nvPr>
            <p:ph idx="13" hasCustomPrompt="1"/>
          </p:nvPr>
        </p:nvSpPr>
        <p:spPr>
          <a:xfrm>
            <a:off x="12258000" y="2592000"/>
            <a:ext cx="5400000" cy="1080000"/>
          </a:xfrm>
          <a:solidFill>
            <a:schemeClr val="tx1">
              <a:lumMod val="75000"/>
              <a:lumOff val="25000"/>
            </a:schemeClr>
          </a:solidFill>
          <a:ln w="28575">
            <a:solidFill>
              <a:schemeClr val="accent3"/>
            </a:solidFill>
          </a:ln>
        </p:spPr>
        <p:txBody>
          <a:bodyPr lIns="107999" tIns="36000" rIns="107999"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 xmlns:a16="http://schemas.microsoft.com/office/drawing/2014/main" id="{4DA29CFB-3C73-4618-B2D9-70E396D1EBA2}"/>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cxnSp>
        <p:nvCxnSpPr>
          <p:cNvPr id="8" name="Straight Arrow Connector 7">
            <a:extLst>
              <a:ext uri="{FF2B5EF4-FFF2-40B4-BE49-F238E27FC236}">
                <a16:creationId xmlns="" xmlns:a16="http://schemas.microsoft.com/office/drawing/2014/main" id="{B66BE87F-A588-41BE-A251-8940FFF7BDB0}"/>
              </a:ext>
            </a:extLst>
          </p:cNvPr>
          <p:cNvCxnSpPr/>
          <p:nvPr userDrawn="1"/>
        </p:nvCxnSpPr>
        <p:spPr>
          <a:xfrm>
            <a:off x="647704" y="5800023"/>
            <a:ext cx="1700927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 xmlns:a16="http://schemas.microsoft.com/office/drawing/2014/main" id="{EE87B275-BCEB-48C5-BD58-39E2B9AB906E}"/>
              </a:ext>
            </a:extLst>
          </p:cNvPr>
          <p:cNvSpPr>
            <a:spLocks noGrp="1"/>
          </p:cNvSpPr>
          <p:nvPr>
            <p:ph type="body" sz="quarter" idx="33" hasCustomPrompt="1"/>
          </p:nvPr>
        </p:nvSpPr>
        <p:spPr>
          <a:xfrm>
            <a:off x="6193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 xmlns:a16="http://schemas.microsoft.com/office/drawing/2014/main" id="{75FEF587-0930-42DA-AF85-54F9A14870D3}"/>
              </a:ext>
            </a:extLst>
          </p:cNvPr>
          <p:cNvSpPr>
            <a:spLocks noGrp="1"/>
          </p:cNvSpPr>
          <p:nvPr>
            <p:ph type="body" sz="quarter" idx="34" hasCustomPrompt="1"/>
          </p:nvPr>
        </p:nvSpPr>
        <p:spPr>
          <a:xfrm>
            <a:off x="6477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 xmlns:a16="http://schemas.microsoft.com/office/drawing/2014/main" id="{77B00876-F334-4F19-ACB9-5A52E300C62F}"/>
              </a:ext>
            </a:extLst>
          </p:cNvPr>
          <p:cNvSpPr>
            <a:spLocks noGrp="1"/>
          </p:cNvSpPr>
          <p:nvPr>
            <p:ph type="body" sz="quarter" idx="35" hasCustomPrompt="1"/>
          </p:nvPr>
        </p:nvSpPr>
        <p:spPr>
          <a:xfrm>
            <a:off x="135572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 xmlns:a16="http://schemas.microsoft.com/office/drawing/2014/main" id="{DC5160FB-C621-4014-AF15-7C31EBF94639}"/>
              </a:ext>
            </a:extLst>
          </p:cNvPr>
          <p:cNvSpPr>
            <a:spLocks noGrp="1"/>
          </p:cNvSpPr>
          <p:nvPr>
            <p:ph type="body" sz="quarter" idx="36" hasCustomPrompt="1"/>
          </p:nvPr>
        </p:nvSpPr>
        <p:spPr>
          <a:xfrm>
            <a:off x="206374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 xmlns:a16="http://schemas.microsoft.com/office/drawing/2014/main" id="{3D37E5E1-DD5A-4C77-849F-40C0D2AE3F71}"/>
              </a:ext>
            </a:extLst>
          </p:cNvPr>
          <p:cNvSpPr>
            <a:spLocks noGrp="1"/>
          </p:cNvSpPr>
          <p:nvPr>
            <p:ph type="body" sz="quarter" idx="37" hasCustomPrompt="1"/>
          </p:nvPr>
        </p:nvSpPr>
        <p:spPr>
          <a:xfrm>
            <a:off x="27717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 xmlns:a16="http://schemas.microsoft.com/office/drawing/2014/main" id="{8164CA25-5B7F-4EDD-8B42-0D567DED1794}"/>
              </a:ext>
            </a:extLst>
          </p:cNvPr>
          <p:cNvSpPr>
            <a:spLocks noGrp="1"/>
          </p:cNvSpPr>
          <p:nvPr>
            <p:ph type="body" sz="quarter" idx="38" hasCustomPrompt="1"/>
          </p:nvPr>
        </p:nvSpPr>
        <p:spPr>
          <a:xfrm>
            <a:off x="91156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 xmlns:a16="http://schemas.microsoft.com/office/drawing/2014/main" id="{15876039-3F56-4587-900E-4FCE60BCA50B}"/>
              </a:ext>
            </a:extLst>
          </p:cNvPr>
          <p:cNvSpPr>
            <a:spLocks noGrp="1"/>
          </p:cNvSpPr>
          <p:nvPr>
            <p:ph type="body" sz="quarter" idx="39" hasCustomPrompt="1"/>
          </p:nvPr>
        </p:nvSpPr>
        <p:spPr>
          <a:xfrm>
            <a:off x="347980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 xmlns:a16="http://schemas.microsoft.com/office/drawing/2014/main" id="{515FCEBD-9007-4B9D-AE69-7F8068A14B21}"/>
              </a:ext>
            </a:extLst>
          </p:cNvPr>
          <p:cNvSpPr>
            <a:spLocks noGrp="1"/>
          </p:cNvSpPr>
          <p:nvPr>
            <p:ph type="body" sz="quarter" idx="40" hasCustomPrompt="1"/>
          </p:nvPr>
        </p:nvSpPr>
        <p:spPr>
          <a:xfrm>
            <a:off x="418782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 xmlns:a16="http://schemas.microsoft.com/office/drawing/2014/main" id="{8856F7F9-97EB-4612-BB5C-DDB9D90C9CD4}"/>
              </a:ext>
            </a:extLst>
          </p:cNvPr>
          <p:cNvSpPr>
            <a:spLocks noGrp="1"/>
          </p:cNvSpPr>
          <p:nvPr>
            <p:ph type="body" sz="quarter" idx="41" hasCustomPrompt="1"/>
          </p:nvPr>
        </p:nvSpPr>
        <p:spPr>
          <a:xfrm>
            <a:off x="48958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 xmlns:a16="http://schemas.microsoft.com/office/drawing/2014/main" id="{B0C577BC-AD44-4FF0-8F34-D7ABD44B100A}"/>
              </a:ext>
            </a:extLst>
          </p:cNvPr>
          <p:cNvSpPr>
            <a:spLocks noGrp="1"/>
          </p:cNvSpPr>
          <p:nvPr>
            <p:ph type="body" sz="quarter" idx="42" hasCustomPrompt="1"/>
          </p:nvPr>
        </p:nvSpPr>
        <p:spPr>
          <a:xfrm>
            <a:off x="701993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 xmlns:a16="http://schemas.microsoft.com/office/drawing/2014/main" id="{12E19F39-39CE-43A3-912F-3D8656DA5E76}"/>
              </a:ext>
            </a:extLst>
          </p:cNvPr>
          <p:cNvSpPr>
            <a:spLocks noGrp="1"/>
          </p:cNvSpPr>
          <p:nvPr>
            <p:ph type="body" sz="quarter" idx="43" hasCustomPrompt="1"/>
          </p:nvPr>
        </p:nvSpPr>
        <p:spPr>
          <a:xfrm>
            <a:off x="56038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 xmlns:a16="http://schemas.microsoft.com/office/drawing/2014/main" id="{64F2C543-C785-4078-9811-96F28F1BF210}"/>
              </a:ext>
            </a:extLst>
          </p:cNvPr>
          <p:cNvSpPr>
            <a:spLocks noGrp="1"/>
          </p:cNvSpPr>
          <p:nvPr>
            <p:ph type="body" sz="quarter" idx="44" hasCustomPrompt="1"/>
          </p:nvPr>
        </p:nvSpPr>
        <p:spPr>
          <a:xfrm>
            <a:off x="631190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 xmlns:a16="http://schemas.microsoft.com/office/drawing/2014/main" id="{022F0FFE-8538-47C2-9227-B4DE41186CE8}"/>
              </a:ext>
            </a:extLst>
          </p:cNvPr>
          <p:cNvSpPr>
            <a:spLocks noGrp="1"/>
          </p:cNvSpPr>
          <p:nvPr>
            <p:ph type="body" sz="quarter" idx="45" hasCustomPrompt="1"/>
          </p:nvPr>
        </p:nvSpPr>
        <p:spPr>
          <a:xfrm>
            <a:off x="77279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 xmlns:a16="http://schemas.microsoft.com/office/drawing/2014/main" id="{75D12B21-B498-4E00-B817-457BAED99A33}"/>
              </a:ext>
            </a:extLst>
          </p:cNvPr>
          <p:cNvSpPr>
            <a:spLocks noGrp="1"/>
          </p:cNvSpPr>
          <p:nvPr>
            <p:ph type="body" sz="quarter" idx="46" hasCustomPrompt="1"/>
          </p:nvPr>
        </p:nvSpPr>
        <p:spPr>
          <a:xfrm>
            <a:off x="843598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 xmlns:a16="http://schemas.microsoft.com/office/drawing/2014/main" id="{A60F8F4D-F654-4555-BC21-7137D98E027C}"/>
              </a:ext>
            </a:extLst>
          </p:cNvPr>
          <p:cNvSpPr>
            <a:spLocks noGrp="1"/>
          </p:cNvSpPr>
          <p:nvPr>
            <p:ph type="body" sz="quarter" idx="47" hasCustomPrompt="1"/>
          </p:nvPr>
        </p:nvSpPr>
        <p:spPr>
          <a:xfrm>
            <a:off x="91440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 xmlns:a16="http://schemas.microsoft.com/office/drawing/2014/main" id="{0B633DEF-CDC6-4A75-A05B-0C875E2B8FF1}"/>
              </a:ext>
            </a:extLst>
          </p:cNvPr>
          <p:cNvSpPr>
            <a:spLocks noGrp="1"/>
          </p:cNvSpPr>
          <p:nvPr>
            <p:ph type="body" sz="quarter" idx="48" hasCustomPrompt="1"/>
          </p:nvPr>
        </p:nvSpPr>
        <p:spPr>
          <a:xfrm>
            <a:off x="985202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 xmlns:a16="http://schemas.microsoft.com/office/drawing/2014/main" id="{23A67F56-440C-4AE2-B52E-F6ECF3E31F86}"/>
              </a:ext>
            </a:extLst>
          </p:cNvPr>
          <p:cNvSpPr>
            <a:spLocks noGrp="1"/>
          </p:cNvSpPr>
          <p:nvPr>
            <p:ph type="body" sz="quarter" idx="49" hasCustomPrompt="1"/>
          </p:nvPr>
        </p:nvSpPr>
        <p:spPr>
          <a:xfrm>
            <a:off x="105600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 xmlns:a16="http://schemas.microsoft.com/office/drawing/2014/main" id="{E8F5BF8F-8918-4E36-8AAF-45E994E46B29}"/>
              </a:ext>
            </a:extLst>
          </p:cNvPr>
          <p:cNvSpPr>
            <a:spLocks noGrp="1"/>
          </p:cNvSpPr>
          <p:nvPr>
            <p:ph type="body" sz="quarter" idx="50" hasCustomPrompt="1"/>
          </p:nvPr>
        </p:nvSpPr>
        <p:spPr>
          <a:xfrm>
            <a:off x="1126807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 xmlns:a16="http://schemas.microsoft.com/office/drawing/2014/main" id="{1A2F56E4-C780-42A2-BA54-B1EAB7CA2197}"/>
              </a:ext>
            </a:extLst>
          </p:cNvPr>
          <p:cNvSpPr>
            <a:spLocks noGrp="1"/>
          </p:cNvSpPr>
          <p:nvPr>
            <p:ph type="body" sz="quarter" idx="51" hasCustomPrompt="1"/>
          </p:nvPr>
        </p:nvSpPr>
        <p:spPr>
          <a:xfrm>
            <a:off x="1197609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 xmlns:a16="http://schemas.microsoft.com/office/drawing/2014/main" id="{7405E86B-3690-4EBE-8353-7ABE76F10810}"/>
              </a:ext>
            </a:extLst>
          </p:cNvPr>
          <p:cNvSpPr>
            <a:spLocks noGrp="1"/>
          </p:cNvSpPr>
          <p:nvPr>
            <p:ph type="body" sz="quarter" idx="52" hasCustomPrompt="1"/>
          </p:nvPr>
        </p:nvSpPr>
        <p:spPr>
          <a:xfrm>
            <a:off x="1268412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 xmlns:a16="http://schemas.microsoft.com/office/drawing/2014/main" id="{DB54048B-A035-47F0-B54D-1B9676EE8931}"/>
              </a:ext>
            </a:extLst>
          </p:cNvPr>
          <p:cNvSpPr>
            <a:spLocks noGrp="1"/>
          </p:cNvSpPr>
          <p:nvPr>
            <p:ph type="body" sz="quarter" idx="53" hasCustomPrompt="1"/>
          </p:nvPr>
        </p:nvSpPr>
        <p:spPr>
          <a:xfrm>
            <a:off x="133921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 xmlns:a16="http://schemas.microsoft.com/office/drawing/2014/main" id="{12F6976C-DDBF-4808-9B45-2C78E0FC6AA7}"/>
              </a:ext>
            </a:extLst>
          </p:cNvPr>
          <p:cNvSpPr>
            <a:spLocks noGrp="1"/>
          </p:cNvSpPr>
          <p:nvPr>
            <p:ph type="body" sz="quarter" idx="54" hasCustomPrompt="1"/>
          </p:nvPr>
        </p:nvSpPr>
        <p:spPr>
          <a:xfrm>
            <a:off x="1551622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 xmlns:a16="http://schemas.microsoft.com/office/drawing/2014/main" id="{66103D17-8EEC-45BF-B909-8F6DB8575A35}"/>
              </a:ext>
            </a:extLst>
          </p:cNvPr>
          <p:cNvSpPr>
            <a:spLocks noGrp="1"/>
          </p:cNvSpPr>
          <p:nvPr>
            <p:ph type="body" sz="quarter" idx="55" hasCustomPrompt="1"/>
          </p:nvPr>
        </p:nvSpPr>
        <p:spPr>
          <a:xfrm>
            <a:off x="141001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 xmlns:a16="http://schemas.microsoft.com/office/drawing/2014/main" id="{57F6EB7B-A4AE-4147-A94B-9C2860A158F4}"/>
              </a:ext>
            </a:extLst>
          </p:cNvPr>
          <p:cNvSpPr>
            <a:spLocks noGrp="1"/>
          </p:cNvSpPr>
          <p:nvPr>
            <p:ph type="body" sz="quarter" idx="56" hasCustomPrompt="1"/>
          </p:nvPr>
        </p:nvSpPr>
        <p:spPr>
          <a:xfrm>
            <a:off x="1480819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 xmlns:a16="http://schemas.microsoft.com/office/drawing/2014/main" id="{95673032-36DB-4772-82D8-46E21D810A56}"/>
              </a:ext>
            </a:extLst>
          </p:cNvPr>
          <p:cNvSpPr>
            <a:spLocks noGrp="1"/>
          </p:cNvSpPr>
          <p:nvPr>
            <p:ph type="body" sz="quarter" idx="57" hasCustomPrompt="1"/>
          </p:nvPr>
        </p:nvSpPr>
        <p:spPr>
          <a:xfrm>
            <a:off x="1622425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 xmlns:a16="http://schemas.microsoft.com/office/drawing/2014/main" id="{CDE9935C-FEBD-421A-A63B-8A87A2D4A4D9}"/>
              </a:ext>
            </a:extLst>
          </p:cNvPr>
          <p:cNvSpPr>
            <a:spLocks noGrp="1"/>
          </p:cNvSpPr>
          <p:nvPr>
            <p:ph type="body" sz="quarter" idx="58" hasCustomPrompt="1"/>
          </p:nvPr>
        </p:nvSpPr>
        <p:spPr>
          <a:xfrm>
            <a:off x="169322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 xmlns:a16="http://schemas.microsoft.com/office/drawing/2014/main" id="{D242C672-1222-4C21-9E3D-F365D9665E1B}"/>
              </a:ext>
            </a:extLst>
          </p:cNvPr>
          <p:cNvSpPr>
            <a:spLocks noGrp="1"/>
          </p:cNvSpPr>
          <p:nvPr>
            <p:ph type="body" sz="quarter" idx="59" hasCustomPrompt="1"/>
          </p:nvPr>
        </p:nvSpPr>
        <p:spPr>
          <a:xfrm>
            <a:off x="8041485" y="3286132"/>
            <a:ext cx="2690814" cy="842963"/>
          </a:xfrm>
          <a:solidFill>
            <a:schemeClr val="bg1">
              <a:lumMod val="95000"/>
            </a:schemeClr>
          </a:solidFill>
        </p:spPr>
        <p:txBody>
          <a:bodyPr tIns="36000" anchor="t"/>
          <a:lstStyle>
            <a:lvl1pPr marL="0" indent="0" algn="ctr">
              <a:buNone/>
              <a:defRPr sz="2300"/>
            </a:lvl1pPr>
          </a:lstStyle>
          <a:p>
            <a:pPr lvl="0"/>
            <a:r>
              <a:rPr lang="en-US" noProof="0"/>
              <a:t>Item Title</a:t>
            </a:r>
          </a:p>
        </p:txBody>
      </p:sp>
      <p:sp>
        <p:nvSpPr>
          <p:cNvPr id="37" name="Text Placeholder 36">
            <a:extLst>
              <a:ext uri="{FF2B5EF4-FFF2-40B4-BE49-F238E27FC236}">
                <a16:creationId xmlns="" xmlns:a16="http://schemas.microsoft.com/office/drawing/2014/main" id="{2F97A7E3-509A-417D-9818-EDDA3B539E4F}"/>
              </a:ext>
            </a:extLst>
          </p:cNvPr>
          <p:cNvSpPr>
            <a:spLocks noGrp="1"/>
          </p:cNvSpPr>
          <p:nvPr>
            <p:ph type="body" sz="quarter" idx="60" hasCustomPrompt="1"/>
          </p:nvPr>
        </p:nvSpPr>
        <p:spPr>
          <a:xfrm>
            <a:off x="8119078" y="3757512"/>
            <a:ext cx="2535628" cy="337005"/>
          </a:xfrm>
        </p:spPr>
        <p:txBody>
          <a:bodyPr/>
          <a:lstStyle>
            <a:lvl1pPr marL="0" indent="0" algn="ctr">
              <a:buNone/>
              <a:defRPr sz="18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Picture Placeholder 4">
            <a:extLst>
              <a:ext uri="{FF2B5EF4-FFF2-40B4-BE49-F238E27FC236}">
                <a16:creationId xmlns="" xmlns:a16="http://schemas.microsoft.com/office/drawing/2014/main" id="{8977821B-617D-47E4-AAA2-FADADD15EBCD}"/>
              </a:ext>
            </a:extLst>
          </p:cNvPr>
          <p:cNvSpPr>
            <a:spLocks noGrp="1"/>
          </p:cNvSpPr>
          <p:nvPr>
            <p:ph type="pic" sz="quarter" idx="12" hasCustomPrompt="1"/>
          </p:nvPr>
        </p:nvSpPr>
        <p:spPr>
          <a:xfrm>
            <a:off x="64770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296228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11" name="Text Placeholder 10">
            <a:extLst>
              <a:ext uri="{FF2B5EF4-FFF2-40B4-BE49-F238E27FC236}">
                <a16:creationId xmlns="" xmlns:a16="http://schemas.microsoft.com/office/drawing/2014/main" id="{53739758-B746-428A-A18B-3989DA89A860}"/>
              </a:ext>
            </a:extLst>
          </p:cNvPr>
          <p:cNvSpPr>
            <a:spLocks noGrp="1"/>
          </p:cNvSpPr>
          <p:nvPr>
            <p:ph type="body" sz="quarter" idx="14" hasCustomPrompt="1"/>
          </p:nvPr>
        </p:nvSpPr>
        <p:spPr>
          <a:xfrm>
            <a:off x="296228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28" name="Text Placeholder 8">
            <a:extLst>
              <a:ext uri="{FF2B5EF4-FFF2-40B4-BE49-F238E27FC236}">
                <a16:creationId xmlns="" xmlns:a16="http://schemas.microsoft.com/office/drawing/2014/main" id="{B502D142-31B4-4BFF-A18F-9FB36E0F4005}"/>
              </a:ext>
            </a:extLst>
          </p:cNvPr>
          <p:cNvSpPr>
            <a:spLocks noGrp="1"/>
          </p:cNvSpPr>
          <p:nvPr>
            <p:ph type="body" sz="quarter" idx="33" hasCustomPrompt="1"/>
          </p:nvPr>
        </p:nvSpPr>
        <p:spPr>
          <a:xfrm>
            <a:off x="296228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 xmlns:a16="http://schemas.microsoft.com/office/drawing/2014/main" id="{ED382BE6-73A2-49C4-9284-7996310FE85F}"/>
              </a:ext>
            </a:extLst>
          </p:cNvPr>
          <p:cNvSpPr>
            <a:spLocks noGrp="1"/>
          </p:cNvSpPr>
          <p:nvPr>
            <p:ph type="pic" sz="quarter" idx="34" hasCustomPrompt="1"/>
          </p:nvPr>
        </p:nvSpPr>
        <p:spPr>
          <a:xfrm>
            <a:off x="6402046"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2" name="Text Placeholder 8">
            <a:extLst>
              <a:ext uri="{FF2B5EF4-FFF2-40B4-BE49-F238E27FC236}">
                <a16:creationId xmlns="" xmlns:a16="http://schemas.microsoft.com/office/drawing/2014/main" id="{5E81FDE4-AA9D-42F8-BEAF-C710A81DC8AB}"/>
              </a:ext>
            </a:extLst>
          </p:cNvPr>
          <p:cNvSpPr>
            <a:spLocks noGrp="1"/>
          </p:cNvSpPr>
          <p:nvPr>
            <p:ph type="body" sz="quarter" idx="35" hasCustomPrompt="1"/>
          </p:nvPr>
        </p:nvSpPr>
        <p:spPr>
          <a:xfrm>
            <a:off x="8716626"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3" name="Text Placeholder 10">
            <a:extLst>
              <a:ext uri="{FF2B5EF4-FFF2-40B4-BE49-F238E27FC236}">
                <a16:creationId xmlns="" xmlns:a16="http://schemas.microsoft.com/office/drawing/2014/main" id="{9D6585E1-D051-4611-811C-C8101B0D2F03}"/>
              </a:ext>
            </a:extLst>
          </p:cNvPr>
          <p:cNvSpPr>
            <a:spLocks noGrp="1"/>
          </p:cNvSpPr>
          <p:nvPr>
            <p:ph type="body" sz="quarter" idx="36" hasCustomPrompt="1"/>
          </p:nvPr>
        </p:nvSpPr>
        <p:spPr>
          <a:xfrm>
            <a:off x="8716626"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 xmlns:a16="http://schemas.microsoft.com/office/drawing/2014/main" id="{6C195A32-24CC-4109-9C00-31757D0A0A3C}"/>
              </a:ext>
            </a:extLst>
          </p:cNvPr>
          <p:cNvSpPr>
            <a:spLocks noGrp="1"/>
          </p:cNvSpPr>
          <p:nvPr>
            <p:ph type="body" sz="quarter" idx="37" hasCustomPrompt="1"/>
          </p:nvPr>
        </p:nvSpPr>
        <p:spPr>
          <a:xfrm>
            <a:off x="8716626"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 xmlns:a16="http://schemas.microsoft.com/office/drawing/2014/main" id="{B318C64F-C963-4A3C-BB8F-999A7F7F5F88}"/>
              </a:ext>
            </a:extLst>
          </p:cNvPr>
          <p:cNvSpPr>
            <a:spLocks noGrp="1"/>
          </p:cNvSpPr>
          <p:nvPr>
            <p:ph type="pic" sz="quarter" idx="38" hasCustomPrompt="1"/>
          </p:nvPr>
        </p:nvSpPr>
        <p:spPr>
          <a:xfrm>
            <a:off x="1216924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6" name="Text Placeholder 8">
            <a:extLst>
              <a:ext uri="{FF2B5EF4-FFF2-40B4-BE49-F238E27FC236}">
                <a16:creationId xmlns="" xmlns:a16="http://schemas.microsoft.com/office/drawing/2014/main" id="{B8B9BC49-5937-4C0A-9AA6-7A7DA7F18CAF}"/>
              </a:ext>
            </a:extLst>
          </p:cNvPr>
          <p:cNvSpPr>
            <a:spLocks noGrp="1"/>
          </p:cNvSpPr>
          <p:nvPr>
            <p:ph type="body" sz="quarter" idx="39" hasCustomPrompt="1"/>
          </p:nvPr>
        </p:nvSpPr>
        <p:spPr>
          <a:xfrm>
            <a:off x="1447097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7" name="Text Placeholder 10">
            <a:extLst>
              <a:ext uri="{FF2B5EF4-FFF2-40B4-BE49-F238E27FC236}">
                <a16:creationId xmlns="" xmlns:a16="http://schemas.microsoft.com/office/drawing/2014/main" id="{8020B4D6-002F-4FA9-BF1D-FC56D9A06F28}"/>
              </a:ext>
            </a:extLst>
          </p:cNvPr>
          <p:cNvSpPr>
            <a:spLocks noGrp="1"/>
          </p:cNvSpPr>
          <p:nvPr>
            <p:ph type="body" sz="quarter" idx="40" hasCustomPrompt="1"/>
          </p:nvPr>
        </p:nvSpPr>
        <p:spPr>
          <a:xfrm>
            <a:off x="1447097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 xmlns:a16="http://schemas.microsoft.com/office/drawing/2014/main" id="{93C1946C-7118-4BF3-8EE8-B0944465F49A}"/>
              </a:ext>
            </a:extLst>
          </p:cNvPr>
          <p:cNvSpPr>
            <a:spLocks noGrp="1"/>
          </p:cNvSpPr>
          <p:nvPr>
            <p:ph type="body" sz="quarter" idx="41" hasCustomPrompt="1"/>
          </p:nvPr>
        </p:nvSpPr>
        <p:spPr>
          <a:xfrm>
            <a:off x="1447097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64770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64770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3563556"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3563556"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647941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647941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9395264"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9395264"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1231112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1231112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64770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3563556"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647941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9395264"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1231112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21" name="Text Placeholder 8">
            <a:extLst>
              <a:ext uri="{FF2B5EF4-FFF2-40B4-BE49-F238E27FC236}">
                <a16:creationId xmlns="" xmlns:a16="http://schemas.microsoft.com/office/drawing/2014/main" id="{F9EF21D5-1862-4F5B-86BF-B76AF2A72B32}"/>
              </a:ext>
            </a:extLst>
          </p:cNvPr>
          <p:cNvSpPr>
            <a:spLocks noGrp="1"/>
          </p:cNvSpPr>
          <p:nvPr>
            <p:ph type="body" sz="quarter" idx="46" hasCustomPrompt="1"/>
          </p:nvPr>
        </p:nvSpPr>
        <p:spPr>
          <a:xfrm>
            <a:off x="1522697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22" name="Text Placeholder 10">
            <a:extLst>
              <a:ext uri="{FF2B5EF4-FFF2-40B4-BE49-F238E27FC236}">
                <a16:creationId xmlns="" xmlns:a16="http://schemas.microsoft.com/office/drawing/2014/main" id="{80EC8DA4-EC6B-4362-949F-968E973A545B}"/>
              </a:ext>
            </a:extLst>
          </p:cNvPr>
          <p:cNvSpPr>
            <a:spLocks noGrp="1"/>
          </p:cNvSpPr>
          <p:nvPr>
            <p:ph type="body" sz="quarter" idx="47" hasCustomPrompt="1"/>
          </p:nvPr>
        </p:nvSpPr>
        <p:spPr>
          <a:xfrm>
            <a:off x="1522697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 xmlns:a16="http://schemas.microsoft.com/office/drawing/2014/main" id="{FC64B5FD-0E87-4FAB-AFEA-D10DFED9F653}"/>
              </a:ext>
            </a:extLst>
          </p:cNvPr>
          <p:cNvSpPr>
            <a:spLocks noGrp="1"/>
          </p:cNvSpPr>
          <p:nvPr>
            <p:ph type="pic" sz="quarter" idx="48"/>
          </p:nvPr>
        </p:nvSpPr>
        <p:spPr>
          <a:xfrm>
            <a:off x="1522697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spTree>
      <p:nvGrpSpPr>
        <p:cNvPr id="1" name=""/>
        <p:cNvGrpSpPr/>
        <p:nvPr/>
      </p:nvGrpSpPr>
      <p:grpSpPr>
        <a:xfrm>
          <a:off x="0" y="0"/>
          <a:ext cx="0" cy="0"/>
          <a:chOff x="0" y="0"/>
          <a:chExt cx="0" cy="0"/>
        </a:xfrm>
      </p:grpSpPr>
      <p:sp>
        <p:nvSpPr>
          <p:cNvPr id="9" name="Picture Placeholder 9">
            <a:extLst>
              <a:ext uri="{FF2B5EF4-FFF2-40B4-BE49-F238E27FC236}">
                <a16:creationId xmlns="" xmlns:a16="http://schemas.microsoft.com/office/drawing/2014/main" id="{8BA39708-26C4-4C58-AAF1-7DDBAAFACC99}"/>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0" name="Rectangle 9">
            <a:extLst>
              <a:ext uri="{FF2B5EF4-FFF2-40B4-BE49-F238E27FC236}">
                <a16:creationId xmlns="" xmlns:a16="http://schemas.microsoft.com/office/drawing/2014/main" id="{129FEC1A-545F-4D58-B291-028B7D695567}"/>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9809847" y="3565500"/>
            <a:ext cx="5357674" cy="3581400"/>
          </a:xfrm>
        </p:spPr>
        <p:txBody>
          <a:bodyPr anchor="b"/>
          <a:lstStyle>
            <a:lvl1pPr algn="l">
              <a:defRPr sz="54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9809847" y="7443788"/>
            <a:ext cx="535767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787B6BB1-24C3-48A6-913C-94F7EA8127A1}"/>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C1C9CBFF-5639-480A-82C7-50DAD54E2E48}"/>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 xmlns:a16="http://schemas.microsoft.com/office/drawing/2014/main"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Picture Placeholder 34">
            <a:extLst>
              <a:ext uri="{FF2B5EF4-FFF2-40B4-BE49-F238E27FC236}">
                <a16:creationId xmlns="" xmlns:a16="http://schemas.microsoft.com/office/drawing/2014/main" id="{068A8566-C5D4-4325-9945-836C54834D3F}"/>
              </a:ext>
            </a:extLst>
          </p:cNvPr>
          <p:cNvSpPr>
            <a:spLocks noGrp="1"/>
          </p:cNvSpPr>
          <p:nvPr>
            <p:ph type="pic" sz="quarter" idx="12"/>
          </p:nvPr>
        </p:nvSpPr>
        <p:spPr>
          <a:xfrm>
            <a:off x="7721599" y="-348342"/>
            <a:ext cx="11533796" cy="10314568"/>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4446514"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30592846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34">
            <a:extLst>
              <a:ext uri="{FF2B5EF4-FFF2-40B4-BE49-F238E27FC236}">
                <a16:creationId xmlns="" xmlns:a16="http://schemas.microsoft.com/office/drawing/2014/main" id="{068A8566-C5D4-4325-9945-836C54834D3F}"/>
              </a:ext>
            </a:extLst>
          </p:cNvPr>
          <p:cNvSpPr>
            <a:spLocks noGrp="1"/>
          </p:cNvSpPr>
          <p:nvPr>
            <p:ph type="pic" sz="quarter" idx="12"/>
          </p:nvPr>
        </p:nvSpPr>
        <p:spPr>
          <a:xfrm>
            <a:off x="9534236" y="1593454"/>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4144418"/>
            <a:ext cx="5035225"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431548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 xmlns:a16="http://schemas.microsoft.com/office/drawing/2014/main" id="{582A4E56-DEE9-4FB2-89FF-0F12DB08ADCA}"/>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6" name="Slide Number Placeholder 5">
            <a:extLst>
              <a:ext uri="{FF2B5EF4-FFF2-40B4-BE49-F238E27FC236}">
                <a16:creationId xmlns="" xmlns:a16="http://schemas.microsoft.com/office/drawing/2014/main"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760238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14" name="Picture Placeholder 9">
            <a:extLst>
              <a:ext uri="{FF2B5EF4-FFF2-40B4-BE49-F238E27FC236}">
                <a16:creationId xmlns="" xmlns:a16="http://schemas.microsoft.com/office/drawing/2014/main" id="{FF978957-D101-43B4-A717-19B1820B4F1A}"/>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9" name="Rectangle 8">
            <a:extLst>
              <a:ext uri="{FF2B5EF4-FFF2-40B4-BE49-F238E27FC236}">
                <a16:creationId xmlns="" xmlns:a16="http://schemas.microsoft.com/office/drawing/2014/main" id="{84DD3616-4E40-4CE5-88C8-2AF6E47D2086}"/>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1" name="Rectangle 10">
            <a:extLst>
              <a:ext uri="{FF2B5EF4-FFF2-40B4-BE49-F238E27FC236}">
                <a16:creationId xmlns="" xmlns:a16="http://schemas.microsoft.com/office/drawing/2014/main" id="{1EA3B184-0AF0-4DF5-B2BD-E6D1806BE1BF}"/>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2" name="Rectangle 11">
            <a:extLst>
              <a:ext uri="{FF2B5EF4-FFF2-40B4-BE49-F238E27FC236}">
                <a16:creationId xmlns="" xmlns:a16="http://schemas.microsoft.com/office/drawing/2014/main" id="{B8FC9062-5711-4550-8470-F1324E804FFF}"/>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9504002" y="0"/>
            <a:ext cx="5969364" cy="10287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hasCustomPrompt="1"/>
          </p:nvPr>
        </p:nvSpPr>
        <p:spPr>
          <a:xfrm>
            <a:off x="9809847" y="3565500"/>
            <a:ext cx="5357674" cy="3581400"/>
          </a:xfrm>
        </p:spPr>
        <p:txBody>
          <a:bodyPr anchor="b"/>
          <a:lstStyle>
            <a:lvl1pPr algn="l">
              <a:defRPr sz="8000" spc="-452">
                <a:solidFill>
                  <a:schemeClr val="bg1"/>
                </a:solidFill>
              </a:defRPr>
            </a:lvl1pPr>
          </a:lstStyle>
          <a:p>
            <a:r>
              <a:rPr lang="en-US" noProof="0"/>
              <a:t>Thank You</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hasCustomPrompt="1"/>
          </p:nvPr>
        </p:nvSpPr>
        <p:spPr>
          <a:xfrm>
            <a:off x="10358438" y="7586667"/>
            <a:ext cx="4809080" cy="371475"/>
          </a:xfrm>
        </p:spPr>
        <p:txBody>
          <a:bodyPr/>
          <a:lstStyle>
            <a:lvl1pPr marL="0" indent="0" algn="l">
              <a:buNone/>
              <a:defRPr sz="21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Full Name</a:t>
            </a:r>
          </a:p>
        </p:txBody>
      </p:sp>
      <p:sp>
        <p:nvSpPr>
          <p:cNvPr id="5" name="Text Placeholder 4">
            <a:extLst>
              <a:ext uri="{FF2B5EF4-FFF2-40B4-BE49-F238E27FC236}">
                <a16:creationId xmlns="" xmlns:a16="http://schemas.microsoft.com/office/drawing/2014/main" id="{99EABB85-2AAF-4939-BDF4-E3CF2F31B32F}"/>
              </a:ext>
            </a:extLst>
          </p:cNvPr>
          <p:cNvSpPr>
            <a:spLocks noGrp="1"/>
          </p:cNvSpPr>
          <p:nvPr>
            <p:ph type="body" sz="quarter" idx="12" hasCustomPrompt="1"/>
          </p:nvPr>
        </p:nvSpPr>
        <p:spPr>
          <a:xfrm>
            <a:off x="10358441" y="8101017"/>
            <a:ext cx="4810126" cy="371475"/>
          </a:xfrm>
        </p:spPr>
        <p:txBody>
          <a:bodyPr vert="horz" lIns="0" tIns="0" rIns="0" bIns="0" rtlCol="0">
            <a:noAutofit/>
          </a:bodyPr>
          <a:lstStyle>
            <a:lvl1pPr marL="0" indent="0">
              <a:buNone/>
              <a:defRPr lang="en-US" sz="2100" dirty="0" smtClean="0">
                <a:solidFill>
                  <a:schemeClr val="bg1"/>
                </a:solidFill>
              </a:defRPr>
            </a:lvl1pPr>
            <a:lvl2pPr>
              <a:defRPr lang="en-US" sz="3000" dirty="0" smtClean="0"/>
            </a:lvl2pPr>
            <a:lvl3pPr>
              <a:defRPr lang="en-US" sz="2700" dirty="0" smtClean="0"/>
            </a:lvl3pPr>
            <a:lvl4pPr>
              <a:defRPr lang="en-US" sz="2300" dirty="0" smtClean="0"/>
            </a:lvl4pPr>
            <a:lvl5pPr>
              <a:defRPr lang="en-ZA" sz="2300" dirty="0"/>
            </a:lvl5pPr>
          </a:lstStyle>
          <a:p>
            <a:pPr marL="400038" lvl="0" indent="-400038"/>
            <a:r>
              <a:rPr lang="en-US" noProof="0"/>
              <a:t>Contact Number</a:t>
            </a:r>
          </a:p>
        </p:txBody>
      </p:sp>
      <p:sp>
        <p:nvSpPr>
          <p:cNvPr id="10" name="Text Placeholder 9">
            <a:extLst>
              <a:ext uri="{FF2B5EF4-FFF2-40B4-BE49-F238E27FC236}">
                <a16:creationId xmlns="" xmlns:a16="http://schemas.microsoft.com/office/drawing/2014/main" id="{04E7DF27-55E9-4F17-91D3-29228A4020F3}"/>
              </a:ext>
            </a:extLst>
          </p:cNvPr>
          <p:cNvSpPr>
            <a:spLocks noGrp="1"/>
          </p:cNvSpPr>
          <p:nvPr>
            <p:ph type="body" sz="quarter" idx="13" hasCustomPrompt="1"/>
          </p:nvPr>
        </p:nvSpPr>
        <p:spPr>
          <a:xfrm>
            <a:off x="10358441" y="8627274"/>
            <a:ext cx="4810126" cy="371475"/>
          </a:xfrm>
        </p:spPr>
        <p:txBody>
          <a:bodyPr vert="horz" lIns="0" tIns="0" rIns="0" bIns="0" rtlCol="0">
            <a:noAutofit/>
          </a:bodyPr>
          <a:lstStyle>
            <a:lvl1pPr marL="0" indent="0">
              <a:buNone/>
              <a:defRPr lang="en-US" sz="2100" smtClean="0">
                <a:solidFill>
                  <a:schemeClr val="bg1"/>
                </a:solidFill>
              </a:defRPr>
            </a:lvl1pPr>
            <a:lvl2pPr>
              <a:defRPr lang="en-US" sz="3000" smtClean="0"/>
            </a:lvl2pPr>
            <a:lvl3pPr>
              <a:defRPr lang="en-US" sz="2700" smtClean="0"/>
            </a:lvl3pPr>
            <a:lvl4pPr>
              <a:defRPr lang="en-US" sz="2300" smtClean="0"/>
            </a:lvl4pPr>
            <a:lvl5pPr>
              <a:defRPr lang="en-ZA" sz="2300"/>
            </a:lvl5pPr>
          </a:lstStyle>
          <a:p>
            <a:pPr marL="400038" lvl="0" indent="-400038"/>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 xmlns:a16="http://schemas.microsoft.com/office/drawing/2014/main"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965" y="1373248"/>
            <a:ext cx="6999214" cy="7026158"/>
          </a:xfrm>
          <a:prstGeom prst="rect">
            <a:avLst/>
          </a:prstGeom>
        </p:spPr>
      </p:pic>
      <p:pic>
        <p:nvPicPr>
          <p:cNvPr id="9" name="Picture 8" descr="Screen of a cell phone&#10;&#10;Description generated with high confidence">
            <a:extLst>
              <a:ext uri="{FF2B5EF4-FFF2-40B4-BE49-F238E27FC236}">
                <a16:creationId xmlns="" xmlns:a16="http://schemas.microsoft.com/office/drawing/2014/main"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44397" y="1373248"/>
            <a:ext cx="6999214" cy="7026158"/>
          </a:xfrm>
          <a:prstGeom prst="rect">
            <a:avLst/>
          </a:prstGeom>
        </p:spPr>
      </p:pic>
      <p:pic>
        <p:nvPicPr>
          <p:cNvPr id="10" name="Picture 9" descr="Screen of a cell phone&#10;&#10;Description generated with high confidence">
            <a:extLst>
              <a:ext uri="{FF2B5EF4-FFF2-40B4-BE49-F238E27FC236}">
                <a16:creationId xmlns="" xmlns:a16="http://schemas.microsoft.com/office/drawing/2014/main"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8829" y="1373248"/>
            <a:ext cx="6999214" cy="7026158"/>
          </a:xfrm>
          <a:prstGeom prst="rect">
            <a:avLst/>
          </a:prstGeom>
        </p:spPr>
      </p:pic>
      <p:sp>
        <p:nvSpPr>
          <p:cNvPr id="2" name="Title 1">
            <a:extLst>
              <a:ext uri="{FF2B5EF4-FFF2-40B4-BE49-F238E27FC236}">
                <a16:creationId xmlns="" xmlns:a16="http://schemas.microsoft.com/office/drawing/2014/main"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 xmlns:a16="http://schemas.microsoft.com/office/drawing/2014/main"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 xmlns:a16="http://schemas.microsoft.com/office/drawing/2014/main"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Content Placeholder 3">
            <a:extLst>
              <a:ext uri="{FF2B5EF4-FFF2-40B4-BE49-F238E27FC236}">
                <a16:creationId xmlns="" xmlns:a16="http://schemas.microsoft.com/office/drawing/2014/main" id="{47EC9494-5A42-419D-AADF-96EF1EFD7B64}"/>
              </a:ext>
            </a:extLst>
          </p:cNvPr>
          <p:cNvSpPr>
            <a:spLocks noGrp="1"/>
          </p:cNvSpPr>
          <p:nvPr>
            <p:ph sz="half" idx="2" hasCustomPrompt="1"/>
          </p:nvPr>
        </p:nvSpPr>
        <p:spPr>
          <a:xfrm>
            <a:off x="2423260"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 xmlns:a16="http://schemas.microsoft.com/office/drawing/2014/main" id="{CE2D3309-00A3-42D9-8706-6F2A6AD3BB04}"/>
              </a:ext>
            </a:extLst>
          </p:cNvPr>
          <p:cNvSpPr>
            <a:spLocks noGrp="1"/>
          </p:cNvSpPr>
          <p:nvPr>
            <p:ph type="body" sz="quarter" idx="14" hasCustomPrompt="1"/>
          </p:nvPr>
        </p:nvSpPr>
        <p:spPr>
          <a:xfrm>
            <a:off x="2423260"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 xmlns:a16="http://schemas.microsoft.com/office/drawing/2014/main" id="{94E4C70C-AC1E-4EDE-B2C1-23A54123479F}"/>
              </a:ext>
            </a:extLst>
          </p:cNvPr>
          <p:cNvSpPr>
            <a:spLocks noGrp="1"/>
          </p:cNvSpPr>
          <p:nvPr>
            <p:ph sz="half" idx="15" hasCustomPrompt="1"/>
          </p:nvPr>
        </p:nvSpPr>
        <p:spPr>
          <a:xfrm>
            <a:off x="7765724"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 xmlns:a16="http://schemas.microsoft.com/office/drawing/2014/main" id="{14B1BB7D-C6D3-4D9C-A235-6CBB5A13EEC6}"/>
              </a:ext>
            </a:extLst>
          </p:cNvPr>
          <p:cNvSpPr>
            <a:spLocks noGrp="1"/>
          </p:cNvSpPr>
          <p:nvPr>
            <p:ph type="body" sz="quarter" idx="16" hasCustomPrompt="1"/>
          </p:nvPr>
        </p:nvSpPr>
        <p:spPr>
          <a:xfrm>
            <a:off x="7765724"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 xmlns:a16="http://schemas.microsoft.com/office/drawing/2014/main" id="{718515F4-6451-4FB7-ACE4-5D9C2CD207A4}"/>
              </a:ext>
            </a:extLst>
          </p:cNvPr>
          <p:cNvSpPr>
            <a:spLocks noGrp="1"/>
          </p:cNvSpPr>
          <p:nvPr>
            <p:ph sz="half" idx="17" hasCustomPrompt="1"/>
          </p:nvPr>
        </p:nvSpPr>
        <p:spPr>
          <a:xfrm>
            <a:off x="13049818"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 xmlns:a16="http://schemas.microsoft.com/office/drawing/2014/main" id="{B362C889-34FC-4EB1-967B-DC98349082CB}"/>
              </a:ext>
            </a:extLst>
          </p:cNvPr>
          <p:cNvSpPr>
            <a:spLocks noGrp="1"/>
          </p:cNvSpPr>
          <p:nvPr>
            <p:ph type="body" sz="quarter" idx="18" hasCustomPrompt="1"/>
          </p:nvPr>
        </p:nvSpPr>
        <p:spPr>
          <a:xfrm>
            <a:off x="13049818"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 xmlns:a16="http://schemas.microsoft.com/office/drawing/2014/main" id="{4C4EB921-BD58-4C2E-BDD5-FC8D2629829B}"/>
              </a:ext>
            </a:extLst>
          </p:cNvPr>
          <p:cNvSpPr>
            <a:spLocks noGrp="1"/>
          </p:cNvSpPr>
          <p:nvPr>
            <p:ph type="pic" sz="quarter" idx="19"/>
          </p:nvPr>
        </p:nvSpPr>
        <p:spPr>
          <a:xfrm>
            <a:off x="2627523"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7" name="Picture Placeholder 3">
            <a:extLst>
              <a:ext uri="{FF2B5EF4-FFF2-40B4-BE49-F238E27FC236}">
                <a16:creationId xmlns="" xmlns:a16="http://schemas.microsoft.com/office/drawing/2014/main" id="{3CB44DE3-C599-4EA7-BFDA-4E39AE89FC01}"/>
              </a:ext>
            </a:extLst>
          </p:cNvPr>
          <p:cNvSpPr>
            <a:spLocks noGrp="1"/>
          </p:cNvSpPr>
          <p:nvPr>
            <p:ph type="pic" sz="quarter" idx="20"/>
          </p:nvPr>
        </p:nvSpPr>
        <p:spPr>
          <a:xfrm>
            <a:off x="7921955"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8" name="Picture Placeholder 3">
            <a:extLst>
              <a:ext uri="{FF2B5EF4-FFF2-40B4-BE49-F238E27FC236}">
                <a16:creationId xmlns="" xmlns:a16="http://schemas.microsoft.com/office/drawing/2014/main" id="{A4392E45-2A0B-49BF-9952-79C42AF8DE90}"/>
              </a:ext>
            </a:extLst>
          </p:cNvPr>
          <p:cNvSpPr>
            <a:spLocks noGrp="1"/>
          </p:cNvSpPr>
          <p:nvPr>
            <p:ph type="pic" sz="quarter" idx="21"/>
          </p:nvPr>
        </p:nvSpPr>
        <p:spPr>
          <a:xfrm>
            <a:off x="13216389"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12301276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 name="Text Placeholder 3">
            <a:extLst>
              <a:ext uri="{FF2B5EF4-FFF2-40B4-BE49-F238E27FC236}">
                <a16:creationId xmlns="" xmlns:a16="http://schemas.microsoft.com/office/drawing/2014/main" id="{749CC2AE-E299-42B4-A2C4-357708A0054F}"/>
              </a:ext>
            </a:extLst>
          </p:cNvPr>
          <p:cNvSpPr>
            <a:spLocks noGrp="1"/>
          </p:cNvSpPr>
          <p:nvPr>
            <p:ph type="body" sz="quarter" idx="34" hasCustomPrompt="1"/>
          </p:nvPr>
        </p:nvSpPr>
        <p:spPr>
          <a:xfrm>
            <a:off x="647702"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 xmlns:a16="http://schemas.microsoft.com/office/drawing/2014/main" id="{199551C8-D5B2-495A-97BB-0711CD8C67EC}"/>
              </a:ext>
            </a:extLst>
          </p:cNvPr>
          <p:cNvSpPr>
            <a:spLocks noGrp="1"/>
          </p:cNvSpPr>
          <p:nvPr>
            <p:ph type="body" sz="quarter" idx="13" hasCustomPrompt="1"/>
          </p:nvPr>
        </p:nvSpPr>
        <p:spPr>
          <a:xfrm>
            <a:off x="87383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 xmlns:a16="http://schemas.microsoft.com/office/drawing/2014/main" id="{03139A49-E537-4395-967A-08C997820703}"/>
              </a:ext>
            </a:extLst>
          </p:cNvPr>
          <p:cNvSpPr>
            <a:spLocks noGrp="1"/>
          </p:cNvSpPr>
          <p:nvPr>
            <p:ph type="body" sz="quarter" idx="35" hasCustomPrompt="1"/>
          </p:nvPr>
        </p:nvSpPr>
        <p:spPr>
          <a:xfrm>
            <a:off x="6487762" y="5387493"/>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 xmlns:a16="http://schemas.microsoft.com/office/drawing/2014/main" id="{3EE1C8A1-F171-46D2-A92F-1B0E9C52B1A9}"/>
              </a:ext>
            </a:extLst>
          </p:cNvPr>
          <p:cNvSpPr>
            <a:spLocks noGrp="1"/>
          </p:cNvSpPr>
          <p:nvPr>
            <p:ph type="body" sz="quarter" idx="36" hasCustomPrompt="1"/>
          </p:nvPr>
        </p:nvSpPr>
        <p:spPr>
          <a:xfrm>
            <a:off x="6702078" y="8172816"/>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 xmlns:a16="http://schemas.microsoft.com/office/drawing/2014/main" id="{E3E7FB48-98BE-4677-A80F-969F9F307209}"/>
              </a:ext>
            </a:extLst>
          </p:cNvPr>
          <p:cNvSpPr>
            <a:spLocks noGrp="1"/>
          </p:cNvSpPr>
          <p:nvPr>
            <p:ph type="body" sz="quarter" idx="37" hasCustomPrompt="1"/>
          </p:nvPr>
        </p:nvSpPr>
        <p:spPr>
          <a:xfrm>
            <a:off x="12327820"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 xmlns:a16="http://schemas.microsoft.com/office/drawing/2014/main" id="{0146F28A-70F5-4E8B-8A3A-ADB1B6A080D1}"/>
              </a:ext>
            </a:extLst>
          </p:cNvPr>
          <p:cNvSpPr>
            <a:spLocks noGrp="1"/>
          </p:cNvSpPr>
          <p:nvPr>
            <p:ph type="body" sz="quarter" idx="38" hasCustomPrompt="1"/>
          </p:nvPr>
        </p:nvSpPr>
        <p:spPr>
          <a:xfrm>
            <a:off x="1255395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 xmlns:a16="http://schemas.microsoft.com/office/drawing/2014/main"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 xmlns:a16="http://schemas.microsoft.com/office/drawing/2014/main"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 xmlns:a16="http://schemas.microsoft.com/office/drawing/2014/main"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18310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 xmlns:a16="http://schemas.microsoft.com/office/drawing/2014/main" id="{5805D700-F00E-4505-8483-501219FB8BD2}"/>
              </a:ext>
            </a:extLst>
          </p:cNvPr>
          <p:cNvSpPr/>
          <p:nvPr userDrawn="1"/>
        </p:nvSpPr>
        <p:spPr>
          <a:xfrm>
            <a:off x="0" y="5"/>
            <a:ext cx="18288000" cy="95480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4186834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13" name="Content Placeholder 2">
            <a:extLst>
              <a:ext uri="{FF2B5EF4-FFF2-40B4-BE49-F238E27FC236}">
                <a16:creationId xmlns="" xmlns:a16="http://schemas.microsoft.com/office/drawing/2014/main" id="{DF554488-3F7D-4F3A-9AAF-73FB0977D735}"/>
              </a:ext>
            </a:extLst>
          </p:cNvPr>
          <p:cNvSpPr>
            <a:spLocks noGrp="1"/>
          </p:cNvSpPr>
          <p:nvPr>
            <p:ph idx="1" hasCustomPrompt="1"/>
          </p:nvPr>
        </p:nvSpPr>
        <p:spPr>
          <a:xfrm>
            <a:off x="8708947" y="685807"/>
            <a:ext cx="8251690" cy="8117681"/>
          </a:xfrm>
        </p:spPr>
        <p:txBody>
          <a:bodyPr/>
          <a:lstStyle>
            <a:lvl1pPr>
              <a:buClr>
                <a:schemeClr val="bg1"/>
              </a:buClr>
              <a:defRPr sz="3600">
                <a:solidFill>
                  <a:schemeClr val="bg1"/>
                </a:solidFill>
              </a:defRPr>
            </a:lvl1pPr>
            <a:lvl2pPr>
              <a:defRPr sz="3000">
                <a:solidFill>
                  <a:schemeClr val="bg1"/>
                </a:solidFill>
              </a:defRPr>
            </a:lvl2pPr>
            <a:lvl3pPr>
              <a:defRPr sz="2700">
                <a:solidFill>
                  <a:schemeClr val="bg1"/>
                </a:solidFill>
              </a:defRPr>
            </a:lvl3pPr>
            <a:lvl4pPr>
              <a:defRPr sz="2300">
                <a:solidFill>
                  <a:schemeClr val="bg1"/>
                </a:solidFill>
              </a:defRPr>
            </a:lvl4pPr>
            <a:lvl5pPr>
              <a:defRPr sz="2300">
                <a:solidFill>
                  <a:schemeClr val="bg1"/>
                </a:solidFill>
              </a:defRPr>
            </a:lvl5pPr>
            <a:lvl6pPr>
              <a:defRPr sz="3000"/>
            </a:lvl6pPr>
            <a:lvl7pPr>
              <a:defRPr sz="3000"/>
            </a:lvl7pPr>
            <a:lvl8pPr>
              <a:defRPr sz="3000"/>
            </a:lvl8pPr>
            <a:lvl9pPr>
              <a:defRPr sz="3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9">
            <a:extLst>
              <a:ext uri="{FF2B5EF4-FFF2-40B4-BE49-F238E27FC236}">
                <a16:creationId xmlns="" xmlns:a16="http://schemas.microsoft.com/office/drawing/2014/main" id="{6FAD7B97-1B74-414B-B585-45E33908CBEB}"/>
              </a:ext>
            </a:extLst>
          </p:cNvPr>
          <p:cNvSpPr>
            <a:spLocks noGrp="1"/>
          </p:cNvSpPr>
          <p:nvPr>
            <p:ph type="pic" sz="quarter" idx="10" hasCustomPrompt="1"/>
          </p:nvPr>
        </p:nvSpPr>
        <p:spPr>
          <a:xfrm>
            <a:off x="0" y="7"/>
            <a:ext cx="18288000" cy="9548045"/>
          </a:xfrm>
          <a:solidFill>
            <a:schemeClr val="tx1">
              <a:lumMod val="75000"/>
              <a:lumOff val="25000"/>
            </a:schemeClr>
          </a:solidFill>
        </p:spPr>
        <p:txBody>
          <a:bodyPr vert="vert270" lIns="143999" tIns="0" rIns="0" anchor="t"/>
          <a:lstStyle>
            <a:lvl1pPr marL="0" indent="0" algn="ct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 xmlns:a16="http://schemas.microsoft.com/office/drawing/2014/main"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 xmlns:a16="http://schemas.microsoft.com/office/drawing/2014/main"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 xmlns:a16="http://schemas.microsoft.com/office/drawing/2014/main"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 xmlns:a16="http://schemas.microsoft.com/office/drawing/2014/main"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 xmlns:a16="http://schemas.microsoft.com/office/drawing/2014/main"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 xmlns:a16="http://schemas.microsoft.com/office/drawing/2014/main"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 xmlns:a16="http://schemas.microsoft.com/office/drawing/2014/main"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 xmlns:a16="http://schemas.microsoft.com/office/drawing/2014/main"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 xmlns:a16="http://schemas.microsoft.com/office/drawing/2014/main"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9" name="Picture Placeholder 2">
            <a:extLst>
              <a:ext uri="{FF2B5EF4-FFF2-40B4-BE49-F238E27FC236}">
                <a16:creationId xmlns="" xmlns:a16="http://schemas.microsoft.com/office/drawing/2014/main" id="{56321125-B861-4CD5-8023-6E403517657A}"/>
              </a:ext>
            </a:extLst>
          </p:cNvPr>
          <p:cNvSpPr>
            <a:spLocks noGrp="1"/>
          </p:cNvSpPr>
          <p:nvPr>
            <p:ph type="pic" idx="1"/>
          </p:nvPr>
        </p:nvSpPr>
        <p:spPr>
          <a:xfrm>
            <a:off x="8706272" y="685806"/>
            <a:ext cx="8257032" cy="8105775"/>
          </a:xfrm>
        </p:spPr>
        <p:txBody>
          <a:bodyPr/>
          <a:lstStyle>
            <a:lvl1pPr marL="0" indent="0">
              <a:buNone/>
              <a:defRPr sz="4800">
                <a:solidFill>
                  <a:schemeClr val="bg1"/>
                </a:solidFill>
              </a:defRPr>
            </a:lvl1pPr>
            <a:lvl2pPr marL="685777" indent="0">
              <a:buNone/>
              <a:defRPr sz="4300"/>
            </a:lvl2pPr>
            <a:lvl3pPr marL="1371555" indent="0">
              <a:buNone/>
              <a:defRPr sz="3600"/>
            </a:lvl3pPr>
            <a:lvl4pPr marL="2057332" indent="0">
              <a:buNone/>
              <a:defRPr sz="3000"/>
            </a:lvl4pPr>
            <a:lvl5pPr marL="2743108" indent="0">
              <a:buNone/>
              <a:defRPr sz="3000"/>
            </a:lvl5pPr>
            <a:lvl6pPr marL="3428887" indent="0">
              <a:buNone/>
              <a:defRPr sz="3000"/>
            </a:lvl6pPr>
            <a:lvl7pPr marL="4114664" indent="0">
              <a:buNone/>
              <a:defRPr sz="3000"/>
            </a:lvl7pPr>
            <a:lvl8pPr marL="4800442" indent="0">
              <a:buNone/>
              <a:defRPr sz="3000"/>
            </a:lvl8pPr>
            <a:lvl9pPr marL="5486219" indent="0">
              <a:buNone/>
              <a:defRPr sz="3000"/>
            </a:lvl9pPr>
          </a:lstStyle>
          <a:p>
            <a:r>
              <a:rPr lang="en-US" noProof="0"/>
              <a:t>Click icon to add picture</a:t>
            </a:r>
          </a:p>
        </p:txBody>
      </p:sp>
    </p:spTree>
    <p:extLst>
      <p:ext uri="{BB962C8B-B14F-4D97-AF65-F5344CB8AC3E}">
        <p14:creationId xmlns:p14="http://schemas.microsoft.com/office/powerpoint/2010/main" val="877188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ct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endParaRPr lang="en-US" dirty="0"/>
          </a:p>
        </p:txBody>
      </p:sp>
      <p:sp>
        <p:nvSpPr>
          <p:cNvPr id="4" name="Date Placeholder 3"/>
          <p:cNvSpPr>
            <a:spLocks noGrp="1"/>
          </p:cNvSpPr>
          <p:nvPr>
            <p:ph type="dt" sz="half" idx="10"/>
          </p:nvPr>
        </p:nvSpPr>
        <p:spPr>
          <a:xfrm>
            <a:off x="14598984" y="8824913"/>
            <a:ext cx="1714500" cy="547688"/>
          </a:xfrm>
          <a:prstGeom prst="rect">
            <a:avLst/>
          </a:prstGeom>
        </p:spPr>
        <p:txBody>
          <a:bodyPr lIns="137160" tIns="68580" rIns="137160" bIns="68580"/>
          <a:lstStyle/>
          <a:p>
            <a:endParaRPr lang="en-US"/>
          </a:p>
        </p:txBody>
      </p:sp>
      <p:sp>
        <p:nvSpPr>
          <p:cNvPr id="5" name="Footer Placeholder 4"/>
          <p:cNvSpPr>
            <a:spLocks noGrp="1"/>
          </p:cNvSpPr>
          <p:nvPr>
            <p:ph type="ftr" sz="quarter" idx="11"/>
          </p:nvPr>
        </p:nvSpPr>
        <p:spPr/>
        <p:txBody>
          <a:bodyPr/>
          <a:lstStyle/>
          <a:p>
            <a:r>
              <a:rPr lang="en-US" smtClean="0"/>
              <a:t>Nhà thông minh sử dụng nền tảng ThingsBoard và Actions on Google</a:t>
            </a:r>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04C40837-BE2E-46E1-8323-07AF3D7E06A5}" type="slidenum">
              <a:rPr lang="en-US" smtClean="0"/>
              <a:t>‹#›</a:t>
            </a:fld>
            <a:endParaRPr lang="en-US"/>
          </a:p>
        </p:txBody>
      </p:sp>
    </p:spTree>
    <p:extLst>
      <p:ext uri="{BB962C8B-B14F-4D97-AF65-F5344CB8AC3E}">
        <p14:creationId xmlns:p14="http://schemas.microsoft.com/office/powerpoint/2010/main" val="4248494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SG"/>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128118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844057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SG"/>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823038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964420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SG"/>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pPr defTabSz="1371600"/>
            <a:endParaRPr lang="en-SG">
              <a:solidFill>
                <a:prstClr val="black">
                  <a:tint val="75000"/>
                </a:prstClr>
              </a:solidFill>
            </a:endParaRPr>
          </a:p>
        </p:txBody>
      </p:sp>
      <p:sp>
        <p:nvSpPr>
          <p:cNvPr id="8" name="Footer Placeholder 7"/>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909260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pPr defTabSz="1371600"/>
            <a:endParaRPr lang="en-SG">
              <a:solidFill>
                <a:prstClr val="black">
                  <a:tint val="75000"/>
                </a:prstClr>
              </a:solidFill>
            </a:endParaRPr>
          </a:p>
        </p:txBody>
      </p:sp>
      <p:sp>
        <p:nvSpPr>
          <p:cNvPr id="4" name="Footer Placeholder 3"/>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69968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371600"/>
            <a:endParaRPr lang="en-SG">
              <a:solidFill>
                <a:prstClr val="black">
                  <a:tint val="75000"/>
                </a:prstClr>
              </a:solidFill>
            </a:endParaRPr>
          </a:p>
        </p:txBody>
      </p:sp>
      <p:sp>
        <p:nvSpPr>
          <p:cNvPr id="3" name="Footer Placeholder 2"/>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123191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9134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7428A921-D1FB-449F-8402-7C032AAABB1C}"/>
              </a:ext>
            </a:extLst>
          </p:cNvPr>
          <p:cNvSpPr/>
          <p:nvPr userDrawn="1"/>
        </p:nvSpPr>
        <p:spPr>
          <a:xfrm>
            <a:off x="8029579" y="5572126"/>
            <a:ext cx="9610426" cy="4714874"/>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7998" y="5572123"/>
            <a:ext cx="6624340" cy="3546887"/>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8487159" y="5972181"/>
            <a:ext cx="8624226" cy="2014539"/>
          </a:xfrm>
        </p:spPr>
        <p:txBody>
          <a:bodyPr anchor="b"/>
          <a:lstStyle>
            <a:lvl1pPr>
              <a:defRPr sz="5400">
                <a:solidFill>
                  <a:schemeClr val="bg1"/>
                </a:solidFill>
              </a:defRPr>
            </a:lvl1pPr>
          </a:lstStyle>
          <a:p>
            <a:r>
              <a:rPr lang="en-US" noProof="0"/>
              <a:t>Click to edit Master title style</a:t>
            </a:r>
          </a:p>
        </p:txBody>
      </p:sp>
      <p:sp>
        <p:nvSpPr>
          <p:cNvPr id="5" name="Picture Placeholder 4">
            <a:extLst>
              <a:ext uri="{FF2B5EF4-FFF2-40B4-BE49-F238E27FC236}">
                <a16:creationId xmlns="" xmlns:a16="http://schemas.microsoft.com/office/drawing/2014/main" id="{528B6E3D-9C01-45EA-9E2B-711EC1B84F84}"/>
              </a:ext>
            </a:extLst>
          </p:cNvPr>
          <p:cNvSpPr>
            <a:spLocks noGrp="1"/>
          </p:cNvSpPr>
          <p:nvPr>
            <p:ph type="pic" sz="quarter" idx="12" hasCustomPrompt="1"/>
          </p:nvPr>
        </p:nvSpPr>
        <p:spPr>
          <a:xfrm>
            <a:off x="8029579" y="7"/>
            <a:ext cx="9610426"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18" name="Footer Placeholder 17">
            <a:extLst>
              <a:ext uri="{FF2B5EF4-FFF2-40B4-BE49-F238E27FC236}">
                <a16:creationId xmlns="" xmlns:a16="http://schemas.microsoft.com/office/drawing/2014/main"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20" name="Text Placeholder 19">
            <a:extLst>
              <a:ext uri="{FF2B5EF4-FFF2-40B4-BE49-F238E27FC236}">
                <a16:creationId xmlns="" xmlns:a16="http://schemas.microsoft.com/office/drawing/2014/main" id="{CC8965A7-6363-464F-998B-64E00F4F4956}"/>
              </a:ext>
            </a:extLst>
          </p:cNvPr>
          <p:cNvSpPr>
            <a:spLocks noGrp="1"/>
          </p:cNvSpPr>
          <p:nvPr>
            <p:ph type="body" sz="quarter" idx="14" hasCustomPrompt="1"/>
          </p:nvPr>
        </p:nvSpPr>
        <p:spPr>
          <a:xfrm>
            <a:off x="8487667" y="8486782"/>
            <a:ext cx="8624002" cy="1679915"/>
          </a:xfrm>
        </p:spPr>
        <p:txBody>
          <a:bodyPr/>
          <a:lstStyle>
            <a:lvl1pPr marL="0" indent="0">
              <a:buNone/>
              <a:defRPr sz="27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61010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338928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6861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smtClean="0"/>
              <a:t>Nhà thông minh sử dụng nền tảng ThingsBoard và Actions on Google</a:t>
            </a:r>
            <a:endParaRPr lang="en-US"/>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 xmlns:a16="http://schemas.microsoft.com/office/drawing/2014/main" id="{305CEEFA-58BB-4AFA-AD31-BEE38B013E00}"/>
              </a:ext>
            </a:extLst>
          </p:cNvPr>
          <p:cNvSpPr>
            <a:spLocks noGrp="1"/>
          </p:cNvSpPr>
          <p:nvPr>
            <p:ph type="body" sz="quarter" idx="17" hasCustomPrompt="1"/>
          </p:nvPr>
        </p:nvSpPr>
        <p:spPr>
          <a:xfrm>
            <a:off x="6477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 xmlns:a16="http://schemas.microsoft.com/office/drawing/2014/main" id="{BEEE40C3-341F-4063-8D33-B1328863FB30}"/>
              </a:ext>
            </a:extLst>
          </p:cNvPr>
          <p:cNvSpPr>
            <a:spLocks noGrp="1"/>
          </p:cNvSpPr>
          <p:nvPr>
            <p:ph type="body" sz="quarter" idx="18" hasCustomPrompt="1"/>
          </p:nvPr>
        </p:nvSpPr>
        <p:spPr>
          <a:xfrm>
            <a:off x="6477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 xmlns:a16="http://schemas.microsoft.com/office/drawing/2014/main" id="{D09CE291-B951-4300-9D67-154E4BB557EC}"/>
              </a:ext>
            </a:extLst>
          </p:cNvPr>
          <p:cNvSpPr>
            <a:spLocks noGrp="1"/>
          </p:cNvSpPr>
          <p:nvPr>
            <p:ph type="body" sz="quarter" idx="33" hasCustomPrompt="1"/>
          </p:nvPr>
        </p:nvSpPr>
        <p:spPr>
          <a:xfrm>
            <a:off x="4157776"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 xmlns:a16="http://schemas.microsoft.com/office/drawing/2014/main" id="{0D3A393C-4D8C-49BC-934D-B57BE1B28405}"/>
              </a:ext>
            </a:extLst>
          </p:cNvPr>
          <p:cNvSpPr>
            <a:spLocks noGrp="1"/>
          </p:cNvSpPr>
          <p:nvPr>
            <p:ph type="body" sz="quarter" idx="34" hasCustomPrompt="1"/>
          </p:nvPr>
        </p:nvSpPr>
        <p:spPr>
          <a:xfrm>
            <a:off x="4157776"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 xmlns:a16="http://schemas.microsoft.com/office/drawing/2014/main" id="{08906184-3520-4606-AF8B-59ECFFA6D756}"/>
              </a:ext>
            </a:extLst>
          </p:cNvPr>
          <p:cNvSpPr>
            <a:spLocks noGrp="1"/>
          </p:cNvSpPr>
          <p:nvPr>
            <p:ph type="body" sz="quarter" idx="35" hasCustomPrompt="1"/>
          </p:nvPr>
        </p:nvSpPr>
        <p:spPr>
          <a:xfrm>
            <a:off x="7667852"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 xmlns:a16="http://schemas.microsoft.com/office/drawing/2014/main" id="{8A64BEB9-7FB0-4DF9-BFE9-62016E83E890}"/>
              </a:ext>
            </a:extLst>
          </p:cNvPr>
          <p:cNvSpPr>
            <a:spLocks noGrp="1"/>
          </p:cNvSpPr>
          <p:nvPr>
            <p:ph type="body" sz="quarter" idx="36" hasCustomPrompt="1"/>
          </p:nvPr>
        </p:nvSpPr>
        <p:spPr>
          <a:xfrm>
            <a:off x="7667852"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 xmlns:a16="http://schemas.microsoft.com/office/drawing/2014/main" id="{4CCC1C98-37FD-4404-8383-72ED535FE578}"/>
              </a:ext>
            </a:extLst>
          </p:cNvPr>
          <p:cNvSpPr>
            <a:spLocks noGrp="1"/>
          </p:cNvSpPr>
          <p:nvPr>
            <p:ph type="body" sz="quarter" idx="37" hasCustomPrompt="1"/>
          </p:nvPr>
        </p:nvSpPr>
        <p:spPr>
          <a:xfrm>
            <a:off x="11177924"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 xmlns:a16="http://schemas.microsoft.com/office/drawing/2014/main" id="{B24BD1AE-AB0E-40FA-AEA8-8D687D84B56E}"/>
              </a:ext>
            </a:extLst>
          </p:cNvPr>
          <p:cNvSpPr>
            <a:spLocks noGrp="1"/>
          </p:cNvSpPr>
          <p:nvPr>
            <p:ph type="body" sz="quarter" idx="38" hasCustomPrompt="1"/>
          </p:nvPr>
        </p:nvSpPr>
        <p:spPr>
          <a:xfrm>
            <a:off x="11177924"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 xmlns:a16="http://schemas.microsoft.com/office/drawing/2014/main" id="{CA2F0EA7-F3F7-443F-BA0D-4916B618C56B}"/>
              </a:ext>
            </a:extLst>
          </p:cNvPr>
          <p:cNvSpPr>
            <a:spLocks noGrp="1"/>
          </p:cNvSpPr>
          <p:nvPr>
            <p:ph type="body" sz="quarter" idx="39" hasCustomPrompt="1"/>
          </p:nvPr>
        </p:nvSpPr>
        <p:spPr>
          <a:xfrm>
            <a:off x="146880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 xmlns:a16="http://schemas.microsoft.com/office/drawing/2014/main" id="{2BB6E6C3-1F6A-41B6-8EE0-6FDCBA34413C}"/>
              </a:ext>
            </a:extLst>
          </p:cNvPr>
          <p:cNvSpPr>
            <a:spLocks noGrp="1"/>
          </p:cNvSpPr>
          <p:nvPr>
            <p:ph type="body" sz="quarter" idx="40" hasCustomPrompt="1"/>
          </p:nvPr>
        </p:nvSpPr>
        <p:spPr>
          <a:xfrm>
            <a:off x="146880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 xmlns:a16="http://schemas.microsoft.com/office/drawing/2014/main" id="{B2738624-9DAA-4152-9A77-80BBB71AD5F1}"/>
              </a:ext>
            </a:extLst>
          </p:cNvPr>
          <p:cNvSpPr>
            <a:spLocks noGrp="1"/>
          </p:cNvSpPr>
          <p:nvPr>
            <p:ph type="pic" sz="quarter" idx="41"/>
          </p:nvPr>
        </p:nvSpPr>
        <p:spPr>
          <a:xfrm>
            <a:off x="64770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 xmlns:a16="http://schemas.microsoft.com/office/drawing/2014/main" id="{522AE46C-0845-4BB0-9861-06071BCF56F6}"/>
              </a:ext>
            </a:extLst>
          </p:cNvPr>
          <p:cNvSpPr>
            <a:spLocks noGrp="1"/>
          </p:cNvSpPr>
          <p:nvPr>
            <p:ph type="pic" sz="quarter" idx="42"/>
          </p:nvPr>
        </p:nvSpPr>
        <p:spPr>
          <a:xfrm>
            <a:off x="4157778"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 xmlns:a16="http://schemas.microsoft.com/office/drawing/2014/main" id="{D791A6AF-478F-443B-A785-F82A8DBA9F30}"/>
              </a:ext>
            </a:extLst>
          </p:cNvPr>
          <p:cNvSpPr>
            <a:spLocks noGrp="1"/>
          </p:cNvSpPr>
          <p:nvPr>
            <p:ph type="pic" sz="quarter" idx="43"/>
          </p:nvPr>
        </p:nvSpPr>
        <p:spPr>
          <a:xfrm>
            <a:off x="7668432"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 xmlns:a16="http://schemas.microsoft.com/office/drawing/2014/main" id="{1A65AFE9-2875-44A5-BF13-6E8438892669}"/>
              </a:ext>
            </a:extLst>
          </p:cNvPr>
          <p:cNvSpPr>
            <a:spLocks noGrp="1"/>
          </p:cNvSpPr>
          <p:nvPr>
            <p:ph type="pic" sz="quarter" idx="44"/>
          </p:nvPr>
        </p:nvSpPr>
        <p:spPr>
          <a:xfrm>
            <a:off x="11177926"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 xmlns:a16="http://schemas.microsoft.com/office/drawing/2014/main" id="{069B9167-077F-4123-82C5-01EB62AFB3E6}"/>
              </a:ext>
            </a:extLst>
          </p:cNvPr>
          <p:cNvSpPr>
            <a:spLocks noGrp="1"/>
          </p:cNvSpPr>
          <p:nvPr>
            <p:ph type="pic" sz="quarter" idx="45"/>
          </p:nvPr>
        </p:nvSpPr>
        <p:spPr>
          <a:xfrm>
            <a:off x="1467088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40648382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a:xfrm>
            <a:off x="648000" y="9548051"/>
            <a:ext cx="8208000" cy="618647"/>
          </a:xfrm>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9432004"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9432004"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12303792"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12303792"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 xmlns:a16="http://schemas.microsoft.com/office/drawing/2014/main" id="{C595063C-F901-4E60-A714-6454F42F0D95}"/>
              </a:ext>
            </a:extLst>
          </p:cNvPr>
          <p:cNvSpPr>
            <a:spLocks noGrp="1"/>
          </p:cNvSpPr>
          <p:nvPr>
            <p:ph type="body" sz="quarter" idx="17" hasCustomPrompt="1"/>
          </p:nvPr>
        </p:nvSpPr>
        <p:spPr>
          <a:xfrm>
            <a:off x="15175580"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 xmlns:a16="http://schemas.microsoft.com/office/drawing/2014/main" id="{C7672B0A-0079-40F6-8B93-A5F1DB5882E0}"/>
              </a:ext>
            </a:extLst>
          </p:cNvPr>
          <p:cNvSpPr>
            <a:spLocks noGrp="1"/>
          </p:cNvSpPr>
          <p:nvPr>
            <p:ph type="body" sz="quarter" idx="18" hasCustomPrompt="1"/>
          </p:nvPr>
        </p:nvSpPr>
        <p:spPr>
          <a:xfrm>
            <a:off x="15175580"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 xmlns:a16="http://schemas.microsoft.com/office/drawing/2014/main"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 xmlns:a16="http://schemas.microsoft.com/office/drawing/2014/main" id="{B51A342D-6638-406F-A54B-59B56F36AD4A}"/>
              </a:ext>
            </a:extLst>
          </p:cNvPr>
          <p:cNvSpPr>
            <a:spLocks noGrp="1"/>
          </p:cNvSpPr>
          <p:nvPr>
            <p:ph type="body" sz="quarter" idx="13" hasCustomPrompt="1"/>
          </p:nvPr>
        </p:nvSpPr>
        <p:spPr>
          <a:xfrm>
            <a:off x="1061786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 xmlns:a16="http://schemas.microsoft.com/office/drawing/2014/main" id="{C32169FB-F8BF-46FF-8BDE-E27C751C1C46}"/>
              </a:ext>
            </a:extLst>
          </p:cNvPr>
          <p:cNvSpPr>
            <a:spLocks noGrp="1"/>
          </p:cNvSpPr>
          <p:nvPr>
            <p:ph type="body" sz="quarter" idx="14" hasCustomPrompt="1"/>
          </p:nvPr>
        </p:nvSpPr>
        <p:spPr>
          <a:xfrm>
            <a:off x="1061786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 xmlns:a16="http://schemas.microsoft.com/office/drawing/2014/main" id="{051BC42F-45BF-462B-A15F-54639A5DA461}"/>
              </a:ext>
            </a:extLst>
          </p:cNvPr>
          <p:cNvSpPr>
            <a:spLocks noGrp="1"/>
          </p:cNvSpPr>
          <p:nvPr>
            <p:ph type="body" sz="quarter" idx="15" hasCustomPrompt="1"/>
          </p:nvPr>
        </p:nvSpPr>
        <p:spPr>
          <a:xfrm>
            <a:off x="1410401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 xmlns:a16="http://schemas.microsoft.com/office/drawing/2014/main" id="{08A990CD-AF1D-4FBE-B3FF-4BC5BE2BFD9F}"/>
              </a:ext>
            </a:extLst>
          </p:cNvPr>
          <p:cNvSpPr>
            <a:spLocks noGrp="1"/>
          </p:cNvSpPr>
          <p:nvPr>
            <p:ph type="body" sz="quarter" idx="16" hasCustomPrompt="1"/>
          </p:nvPr>
        </p:nvSpPr>
        <p:spPr>
          <a:xfrm>
            <a:off x="1410401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 xmlns:a16="http://schemas.microsoft.com/office/drawing/2014/main" id="{B71CBA76-3CE4-4FA7-8940-41ECC9129C5A}"/>
              </a:ext>
            </a:extLst>
          </p:cNvPr>
          <p:cNvSpPr>
            <a:spLocks noGrp="1"/>
          </p:cNvSpPr>
          <p:nvPr>
            <p:ph type="body" sz="quarter" idx="17" hasCustomPrompt="1"/>
          </p:nvPr>
        </p:nvSpPr>
        <p:spPr>
          <a:xfrm>
            <a:off x="1061786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 xmlns:a16="http://schemas.microsoft.com/office/drawing/2014/main" id="{ADC8FCF6-5E2F-4976-8979-F493766C38E0}"/>
              </a:ext>
            </a:extLst>
          </p:cNvPr>
          <p:cNvSpPr>
            <a:spLocks noGrp="1"/>
          </p:cNvSpPr>
          <p:nvPr>
            <p:ph type="body" sz="quarter" idx="18" hasCustomPrompt="1"/>
          </p:nvPr>
        </p:nvSpPr>
        <p:spPr>
          <a:xfrm>
            <a:off x="1061786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 xmlns:a16="http://schemas.microsoft.com/office/drawing/2014/main" id="{F111F3D7-9557-4D01-B2FB-38A2FFA1052E}"/>
              </a:ext>
            </a:extLst>
          </p:cNvPr>
          <p:cNvSpPr>
            <a:spLocks noGrp="1"/>
          </p:cNvSpPr>
          <p:nvPr>
            <p:ph type="body" sz="quarter" idx="19" hasCustomPrompt="1"/>
          </p:nvPr>
        </p:nvSpPr>
        <p:spPr>
          <a:xfrm>
            <a:off x="1410401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 xmlns:a16="http://schemas.microsoft.com/office/drawing/2014/main" id="{FE89EBCC-101B-4979-93C1-08579B031993}"/>
              </a:ext>
            </a:extLst>
          </p:cNvPr>
          <p:cNvSpPr>
            <a:spLocks noGrp="1"/>
          </p:cNvSpPr>
          <p:nvPr>
            <p:ph type="body" sz="quarter" idx="20" hasCustomPrompt="1"/>
          </p:nvPr>
        </p:nvSpPr>
        <p:spPr>
          <a:xfrm>
            <a:off x="1410401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pic>
        <p:nvPicPr>
          <p:cNvPr id="10" name="Picture 9">
            <a:extLst>
              <a:ext uri="{FF2B5EF4-FFF2-40B4-BE49-F238E27FC236}">
                <a16:creationId xmlns="" xmlns:a16="http://schemas.microsoft.com/office/drawing/2014/main" id="{5CE857ED-B36A-4B8A-81C4-94389617E240}"/>
              </a:ext>
            </a:extLst>
          </p:cNvPr>
          <p:cNvPicPr>
            <a:picLocks noChangeAspect="1"/>
          </p:cNvPicPr>
          <p:nvPr userDrawn="1"/>
        </p:nvPicPr>
        <p:blipFill>
          <a:blip r:embed="rId3"/>
          <a:stretch>
            <a:fillRect/>
          </a:stretch>
        </p:blipFill>
        <p:spPr>
          <a:xfrm>
            <a:off x="995200" y="1511503"/>
            <a:ext cx="17292804" cy="8468078"/>
          </a:xfrm>
          <a:prstGeom prst="rect">
            <a:avLst/>
          </a:prstGeom>
        </p:spPr>
      </p:pic>
      <p:sp>
        <p:nvSpPr>
          <p:cNvPr id="2" name="Title 1">
            <a:extLst>
              <a:ext uri="{FF2B5EF4-FFF2-40B4-BE49-F238E27FC236}">
                <a16:creationId xmlns="" xmlns:a16="http://schemas.microsoft.com/office/drawing/2014/main"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BE06229A-0702-4CD6-B5F1-0DC746CC4F18}"/>
              </a:ext>
            </a:extLst>
          </p:cNvPr>
          <p:cNvSpPr>
            <a:spLocks noGrp="1"/>
          </p:cNvSpPr>
          <p:nvPr>
            <p:ph idx="1" hasCustomPrompt="1"/>
          </p:nvPr>
        </p:nvSpPr>
        <p:spPr>
          <a:xfrm>
            <a:off x="648002" y="5420138"/>
            <a:ext cx="5962352" cy="369887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 xmlns:a16="http://schemas.microsoft.com/office/drawing/2014/main"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 xmlns:a16="http://schemas.microsoft.com/office/drawing/2014/main"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9" name="Text Placeholder 8">
            <a:extLst>
              <a:ext uri="{FF2B5EF4-FFF2-40B4-BE49-F238E27FC236}">
                <a16:creationId xmlns="" xmlns:a16="http://schemas.microsoft.com/office/drawing/2014/main" id="{177496E8-E637-4081-A0D0-AB167EE45909}"/>
              </a:ext>
            </a:extLst>
          </p:cNvPr>
          <p:cNvSpPr>
            <a:spLocks noGrp="1"/>
          </p:cNvSpPr>
          <p:nvPr>
            <p:ph type="body" sz="quarter" idx="12" hasCustomPrompt="1"/>
          </p:nvPr>
        </p:nvSpPr>
        <p:spPr>
          <a:xfrm>
            <a:off x="647702" y="2374112"/>
            <a:ext cx="5962652" cy="2616993"/>
          </a:xfrm>
        </p:spPr>
        <p:txBody>
          <a:bodyPr anchor="b"/>
          <a:lstStyle>
            <a:lvl1pPr marL="0" indent="0">
              <a:buNone/>
              <a:defRPr sz="48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 xmlns:a16="http://schemas.microsoft.com/office/drawing/2014/main" id="{DE221C2C-B20F-4F90-A44F-08EE879BA9C9}"/>
              </a:ext>
            </a:extLst>
          </p:cNvPr>
          <p:cNvSpPr>
            <a:spLocks noGrp="1"/>
          </p:cNvSpPr>
          <p:nvPr>
            <p:ph type="pic" sz="quarter" idx="13" hasCustomPrompt="1"/>
          </p:nvPr>
        </p:nvSpPr>
        <p:spPr>
          <a:xfrm>
            <a:off x="7825980" y="2176467"/>
            <a:ext cx="10462020" cy="5903121"/>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 xmlns:a16="http://schemas.microsoft.com/office/drawing/2014/main" id="{E455B16D-31A1-4D28-ADC4-0BDEF4E07DFF}"/>
              </a:ext>
            </a:extLst>
          </p:cNvPr>
          <p:cNvSpPr>
            <a:spLocks noGrp="1"/>
          </p:cNvSpPr>
          <p:nvPr>
            <p:ph sz="half" idx="1" hasCustomPrompt="1"/>
          </p:nvPr>
        </p:nvSpPr>
        <p:spPr>
          <a:xfrm>
            <a:off x="648000" y="1512000"/>
            <a:ext cx="17010000"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Single line of text</a:t>
            </a:r>
          </a:p>
        </p:txBody>
      </p:sp>
      <p:sp>
        <p:nvSpPr>
          <p:cNvPr id="4" name="Content Placeholder 3">
            <a:extLst>
              <a:ext uri="{FF2B5EF4-FFF2-40B4-BE49-F238E27FC236}">
                <a16:creationId xmlns="" xmlns:a16="http://schemas.microsoft.com/office/drawing/2014/main" id="{AC4D4C6E-0D63-44CE-B0B4-BAA8F101EAFF}"/>
              </a:ext>
            </a:extLst>
          </p:cNvPr>
          <p:cNvSpPr>
            <a:spLocks noGrp="1"/>
          </p:cNvSpPr>
          <p:nvPr>
            <p:ph sz="half" idx="2" hasCustomPrompt="1"/>
          </p:nvPr>
        </p:nvSpPr>
        <p:spPr>
          <a:xfrm>
            <a:off x="3347624"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 xmlns:a16="http://schemas.microsoft.com/office/drawing/2014/main"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 xmlns:a16="http://schemas.microsoft.com/office/drawing/2014/main"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 xmlns:a16="http://schemas.microsoft.com/office/drawing/2014/main" id="{0BF46361-E4F6-47BA-9660-22CF6C0669CB}"/>
              </a:ext>
            </a:extLst>
          </p:cNvPr>
          <p:cNvSpPr>
            <a:spLocks noGrp="1"/>
          </p:cNvSpPr>
          <p:nvPr>
            <p:ph type="body" sz="quarter" idx="12" hasCustomPrompt="1"/>
          </p:nvPr>
        </p:nvSpPr>
        <p:spPr>
          <a:xfrm>
            <a:off x="7667248"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 xmlns:a16="http://schemas.microsoft.com/office/drawing/2014/main" id="{2BB15A8A-91AC-4F5D-A727-1D120F5D43D5}"/>
              </a:ext>
            </a:extLst>
          </p:cNvPr>
          <p:cNvSpPr>
            <a:spLocks noGrp="1"/>
          </p:cNvSpPr>
          <p:nvPr>
            <p:ph type="body" sz="quarter" idx="13" hasCustomPrompt="1"/>
          </p:nvPr>
        </p:nvSpPr>
        <p:spPr>
          <a:xfrm>
            <a:off x="11986872"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 xmlns:a16="http://schemas.microsoft.com/office/drawing/2014/main" id="{1A87D1D6-A833-418D-948C-DDF79372310E}"/>
              </a:ext>
            </a:extLst>
          </p:cNvPr>
          <p:cNvSpPr>
            <a:spLocks noGrp="1"/>
          </p:cNvSpPr>
          <p:nvPr>
            <p:ph type="body" sz="quarter" idx="14" hasCustomPrompt="1"/>
          </p:nvPr>
        </p:nvSpPr>
        <p:spPr>
          <a:xfrm>
            <a:off x="3347624"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 xmlns:a16="http://schemas.microsoft.com/office/drawing/2014/main" id="{729FC9F6-9736-4DA2-A807-7430389A47FC}"/>
              </a:ext>
            </a:extLst>
          </p:cNvPr>
          <p:cNvSpPr>
            <a:spLocks noGrp="1"/>
          </p:cNvSpPr>
          <p:nvPr>
            <p:ph type="body" sz="quarter" idx="15" hasCustomPrompt="1"/>
          </p:nvPr>
        </p:nvSpPr>
        <p:spPr>
          <a:xfrm>
            <a:off x="7667248"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 xmlns:a16="http://schemas.microsoft.com/office/drawing/2014/main" id="{8FD41719-B17D-4C65-8905-CFB25698E450}"/>
              </a:ext>
            </a:extLst>
          </p:cNvPr>
          <p:cNvSpPr>
            <a:spLocks noGrp="1"/>
          </p:cNvSpPr>
          <p:nvPr>
            <p:ph type="body" sz="quarter" idx="16" hasCustomPrompt="1"/>
          </p:nvPr>
        </p:nvSpPr>
        <p:spPr>
          <a:xfrm>
            <a:off x="11986872"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 xmlns:a16="http://schemas.microsoft.com/office/drawing/2014/main" id="{06A7F847-7F52-4026-B418-55C25C28C4CB}"/>
              </a:ext>
            </a:extLst>
          </p:cNvPr>
          <p:cNvSpPr/>
          <p:nvPr userDrawn="1"/>
        </p:nvSpPr>
        <p:spPr>
          <a:xfrm>
            <a:off x="0" y="9548046"/>
            <a:ext cx="18288000" cy="6318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Placeholder 1">
            <a:extLst>
              <a:ext uri="{FF2B5EF4-FFF2-40B4-BE49-F238E27FC236}">
                <a16:creationId xmlns="" xmlns:a16="http://schemas.microsoft.com/office/drawing/2014/main" id="{FF47D8FD-2235-485B-95E1-2EBD5AB47AAD}"/>
              </a:ext>
            </a:extLst>
          </p:cNvPr>
          <p:cNvSpPr>
            <a:spLocks noGrp="1"/>
          </p:cNvSpPr>
          <p:nvPr>
            <p:ph type="title"/>
          </p:nvPr>
        </p:nvSpPr>
        <p:spPr>
          <a:xfrm>
            <a:off x="648000" y="648000"/>
            <a:ext cx="17010000" cy="648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 xmlns:a16="http://schemas.microsoft.com/office/drawing/2014/main" id="{99F4A233-446A-4EDA-9622-BBF0631DFEFF}"/>
              </a:ext>
            </a:extLst>
          </p:cNvPr>
          <p:cNvSpPr>
            <a:spLocks noGrp="1"/>
          </p:cNvSpPr>
          <p:nvPr>
            <p:ph type="body" idx="1"/>
          </p:nvPr>
        </p:nvSpPr>
        <p:spPr>
          <a:xfrm>
            <a:off x="648000" y="2592005"/>
            <a:ext cx="17010000" cy="652700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 xmlns:a16="http://schemas.microsoft.com/office/drawing/2014/main" id="{504A2955-0629-484D-8B16-D4500802A4E6}"/>
              </a:ext>
            </a:extLst>
          </p:cNvPr>
          <p:cNvSpPr>
            <a:spLocks noGrp="1"/>
          </p:cNvSpPr>
          <p:nvPr>
            <p:ph type="sldNum" sz="quarter" idx="4"/>
          </p:nvPr>
        </p:nvSpPr>
        <p:spPr>
          <a:xfrm>
            <a:off x="17658000" y="9545992"/>
            <a:ext cx="630000" cy="633853"/>
          </a:xfrm>
          <a:prstGeom prst="rect">
            <a:avLst/>
          </a:prstGeom>
          <a:solidFill>
            <a:schemeClr val="bg1">
              <a:lumMod val="95000"/>
            </a:schemeClr>
          </a:solidFill>
          <a:ln w="6350">
            <a:noFill/>
          </a:ln>
        </p:spPr>
        <p:txBody>
          <a:bodyPr vert="horz" lIns="0" tIns="0" rIns="0" bIns="0" rtlCol="0" anchor="ctr"/>
          <a:lstStyle>
            <a:lvl1pPr algn="ctr">
              <a:defRPr sz="1800" b="0" i="0">
                <a:solidFill>
                  <a:schemeClr val="tx1">
                    <a:lumMod val="65000"/>
                    <a:lumOff val="35000"/>
                  </a:schemeClr>
                </a:solidFill>
                <a:latin typeface="+mn-lt"/>
              </a:defRPr>
            </a:lvl1pPr>
          </a:lstStyle>
          <a:p>
            <a:fld id="{4B73C415-D670-4716-A5EC-CC4D52CA2BAC}" type="slidenum">
              <a:rPr lang="en-US" noProof="0" smtClean="0"/>
              <a:pPr/>
              <a:t>‹#›</a:t>
            </a:fld>
            <a:endParaRPr lang="en-US" noProof="0"/>
          </a:p>
        </p:txBody>
      </p:sp>
      <p:sp>
        <p:nvSpPr>
          <p:cNvPr id="7" name="Footer Placeholder 6">
            <a:extLst>
              <a:ext uri="{FF2B5EF4-FFF2-40B4-BE49-F238E27FC236}">
                <a16:creationId xmlns="" xmlns:a16="http://schemas.microsoft.com/office/drawing/2014/main" id="{DBD150CE-DC66-461D-A66C-7CF33070436A}"/>
              </a:ext>
            </a:extLst>
          </p:cNvPr>
          <p:cNvSpPr>
            <a:spLocks noGrp="1"/>
          </p:cNvSpPr>
          <p:nvPr>
            <p:ph type="ftr" sz="quarter" idx="3"/>
          </p:nvPr>
        </p:nvSpPr>
        <p:spPr>
          <a:xfrm>
            <a:off x="648000" y="9548051"/>
            <a:ext cx="8208000" cy="618647"/>
          </a:xfrm>
          <a:prstGeom prst="rect">
            <a:avLst/>
          </a:prstGeom>
        </p:spPr>
        <p:txBody>
          <a:bodyPr vert="horz" lIns="0" tIns="0" rIns="0" bIns="0" rtlCol="0" anchor="ctr"/>
          <a:lstStyle>
            <a:lvl1pPr algn="l">
              <a:defRPr sz="1800">
                <a:solidFill>
                  <a:schemeClr val="tx1">
                    <a:lumMod val="75000"/>
                    <a:lumOff val="25000"/>
                  </a:schemeClr>
                </a:solidFill>
              </a:defRPr>
            </a:lvl1pPr>
          </a:lstStyle>
          <a:p>
            <a:r>
              <a:rPr lang="en-US" smtClean="0"/>
              <a:t>Nhà thông minh sử dụng nền tảng ThingsBoard và Actions on Google</a:t>
            </a:r>
            <a:endParaRPr lang="en-US"/>
          </a:p>
        </p:txBody>
      </p:sp>
      <p:sp>
        <p:nvSpPr>
          <p:cNvPr id="8" name="Rectangle 7">
            <a:extLst>
              <a:ext uri="{FF2B5EF4-FFF2-40B4-BE49-F238E27FC236}">
                <a16:creationId xmlns="" xmlns:a16="http://schemas.microsoft.com/office/drawing/2014/main" id="{00ED0A63-77FF-4992-99DD-A09E96E22ACC}"/>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0" name="Rectangle 9">
            <a:extLst>
              <a:ext uri="{FF2B5EF4-FFF2-40B4-BE49-F238E27FC236}">
                <a16:creationId xmlns="" xmlns:a16="http://schemas.microsoft.com/office/drawing/2014/main" id="{96335A3F-070E-4B0E-A4FA-9B3279A2897C}"/>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9" name="Action Button: Go Home 8">
            <a:hlinkClick r:id="rId33" action="ppaction://hlinksldjump" highlightClick="1"/>
            <a:extLst>
              <a:ext uri="{FF2B5EF4-FFF2-40B4-BE49-F238E27FC236}">
                <a16:creationId xmlns="" xmlns:a16="http://schemas.microsoft.com/office/drawing/2014/main" id="{C2177F1F-D573-4BB7-A386-EDE62683AA59}"/>
              </a:ext>
            </a:extLst>
          </p:cNvPr>
          <p:cNvSpPr/>
          <p:nvPr userDrawn="1"/>
        </p:nvSpPr>
        <p:spPr>
          <a:xfrm>
            <a:off x="16993672" y="9545992"/>
            <a:ext cx="630000" cy="633853"/>
          </a:xfrm>
          <a:prstGeom prst="actionButtonHome">
            <a:avLst/>
          </a:prstGeom>
          <a:no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Action Button: Go Back or Previous 3">
            <a:hlinkClick r:id="" action="ppaction://hlinkshowjump?jump=previousslide" highlightClick="1"/>
            <a:extLst>
              <a:ext uri="{FF2B5EF4-FFF2-40B4-BE49-F238E27FC236}">
                <a16:creationId xmlns="" xmlns:a16="http://schemas.microsoft.com/office/drawing/2014/main" id="{AFEDCAC9-2D1D-475F-B0D7-A225222E3003}"/>
              </a:ext>
            </a:extLst>
          </p:cNvPr>
          <p:cNvSpPr/>
          <p:nvPr userDrawn="1"/>
        </p:nvSpPr>
        <p:spPr>
          <a:xfrm>
            <a:off x="15701367" y="9545992"/>
            <a:ext cx="630000" cy="633853"/>
          </a:xfrm>
          <a:prstGeom prst="actionButtonBackPrevious">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Action Button: Go Forward or Next 4">
            <a:hlinkClick r:id="" action="ppaction://hlinkshowjump?jump=nextslide" highlightClick="1"/>
            <a:extLst>
              <a:ext uri="{FF2B5EF4-FFF2-40B4-BE49-F238E27FC236}">
                <a16:creationId xmlns="" xmlns:a16="http://schemas.microsoft.com/office/drawing/2014/main" id="{E338FF83-E4BB-4FCB-8653-781F5EFD6D13}"/>
              </a:ext>
            </a:extLst>
          </p:cNvPr>
          <p:cNvSpPr/>
          <p:nvPr userDrawn="1"/>
        </p:nvSpPr>
        <p:spPr>
          <a:xfrm>
            <a:off x="16363674" y="9545992"/>
            <a:ext cx="603506" cy="633853"/>
          </a:xfrm>
          <a:prstGeom prst="actionButtonForwardNex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94" r:id="rId22"/>
    <p:sldLayoutId id="2147483655"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Lst>
  <p:timing>
    <p:tnLst>
      <p:par>
        <p:cTn id="1" dur="indefinite" restart="never" nodeType="tmRoot"/>
      </p:par>
    </p:tnLst>
  </p:timing>
  <p:hf hdr="0" dt="0"/>
  <p:txStyles>
    <p:title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p:titleStyle>
    <p:bodyStyle>
      <a:lvl1pPr marL="400038" indent="-400038" algn="l" defTabSz="1371555" rtl="0" eaLnBrk="1" latinLnBrk="0" hangingPunct="1">
        <a:lnSpc>
          <a:spcPct val="100000"/>
        </a:lnSpc>
        <a:spcBef>
          <a:spcPts val="1500"/>
        </a:spcBef>
        <a:spcAft>
          <a:spcPts val="752"/>
        </a:spcAft>
        <a:buClr>
          <a:schemeClr val="accent1"/>
        </a:buClr>
        <a:buFont typeface="Arial" panose="020B0604020202020204" pitchFamily="34" charset="0"/>
        <a:buChar char="○"/>
        <a:defRPr sz="2700" kern="1200">
          <a:solidFill>
            <a:schemeClr val="tx2"/>
          </a:solidFill>
          <a:latin typeface="+mn-lt"/>
          <a:ea typeface="+mn-ea"/>
          <a:cs typeface="+mn-cs"/>
        </a:defRPr>
      </a:lvl1pPr>
      <a:lvl2pPr marL="814361" indent="-414325"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2pPr>
      <a:lvl3pPr marL="1214397" indent="-400038"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3pPr>
      <a:lvl4pPr marL="1614435" indent="-400038" algn="l" defTabSz="1371555" rtl="0" eaLnBrk="1" latinLnBrk="0" hangingPunct="1">
        <a:lnSpc>
          <a:spcPct val="100000"/>
        </a:lnSpc>
        <a:spcBef>
          <a:spcPts val="752"/>
        </a:spcBef>
        <a:spcAft>
          <a:spcPts val="752"/>
        </a:spcAft>
        <a:buFont typeface="Arial" panose="020B0604020202020204" pitchFamily="34" charset="0"/>
        <a:buChar char="•"/>
        <a:defRPr sz="2100" kern="1200">
          <a:solidFill>
            <a:schemeClr val="tx2"/>
          </a:solidFill>
          <a:latin typeface="+mn-lt"/>
          <a:ea typeface="+mn-ea"/>
          <a:cs typeface="+mn-cs"/>
        </a:defRPr>
      </a:lvl4pPr>
      <a:lvl5pPr marL="2014471" indent="-400038" algn="l" defTabSz="1371555" rtl="0" eaLnBrk="1" latinLnBrk="0" hangingPunct="1">
        <a:lnSpc>
          <a:spcPct val="100000"/>
        </a:lnSpc>
        <a:spcBef>
          <a:spcPts val="752"/>
        </a:spcBef>
        <a:spcAft>
          <a:spcPts val="752"/>
        </a:spcAft>
        <a:buFont typeface="Arial" panose="020B0604020202020204" pitchFamily="34" charset="0"/>
        <a:buChar char="•"/>
        <a:defRPr sz="1800" kern="1200">
          <a:solidFill>
            <a:schemeClr val="tx2"/>
          </a:solidFill>
          <a:latin typeface="+mn-lt"/>
          <a:ea typeface="+mn-ea"/>
          <a:cs typeface="+mn-cs"/>
        </a:defRPr>
      </a:lvl5pPr>
      <a:lvl6pPr marL="3771775"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6pPr>
      <a:lvl7pPr marL="4457554"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7pPr>
      <a:lvl8pPr marL="5143330"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8pPr>
      <a:lvl9pPr marL="5829107"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55" rtl="0" eaLnBrk="1" latinLnBrk="0" hangingPunct="1">
        <a:defRPr sz="2700" kern="1200">
          <a:solidFill>
            <a:schemeClr val="tx1"/>
          </a:solidFill>
          <a:latin typeface="+mn-lt"/>
          <a:ea typeface="+mn-ea"/>
          <a:cs typeface="+mn-cs"/>
        </a:defRPr>
      </a:lvl1pPr>
      <a:lvl2pPr marL="685777" algn="l" defTabSz="1371555" rtl="0" eaLnBrk="1" latinLnBrk="0" hangingPunct="1">
        <a:defRPr sz="2700" kern="1200">
          <a:solidFill>
            <a:schemeClr val="tx1"/>
          </a:solidFill>
          <a:latin typeface="+mn-lt"/>
          <a:ea typeface="+mn-ea"/>
          <a:cs typeface="+mn-cs"/>
        </a:defRPr>
      </a:lvl2pPr>
      <a:lvl3pPr marL="1371555" algn="l" defTabSz="1371555" rtl="0" eaLnBrk="1" latinLnBrk="0" hangingPunct="1">
        <a:defRPr sz="2700" kern="1200">
          <a:solidFill>
            <a:schemeClr val="tx1"/>
          </a:solidFill>
          <a:latin typeface="+mn-lt"/>
          <a:ea typeface="+mn-ea"/>
          <a:cs typeface="+mn-cs"/>
        </a:defRPr>
      </a:lvl3pPr>
      <a:lvl4pPr marL="2057332" algn="l" defTabSz="1371555" rtl="0" eaLnBrk="1" latinLnBrk="0" hangingPunct="1">
        <a:defRPr sz="2700" kern="1200">
          <a:solidFill>
            <a:schemeClr val="tx1"/>
          </a:solidFill>
          <a:latin typeface="+mn-lt"/>
          <a:ea typeface="+mn-ea"/>
          <a:cs typeface="+mn-cs"/>
        </a:defRPr>
      </a:lvl4pPr>
      <a:lvl5pPr marL="2743108" algn="l" defTabSz="1371555" rtl="0" eaLnBrk="1" latinLnBrk="0" hangingPunct="1">
        <a:defRPr sz="2700" kern="1200">
          <a:solidFill>
            <a:schemeClr val="tx1"/>
          </a:solidFill>
          <a:latin typeface="+mn-lt"/>
          <a:ea typeface="+mn-ea"/>
          <a:cs typeface="+mn-cs"/>
        </a:defRPr>
      </a:lvl5pPr>
      <a:lvl6pPr marL="3428887" algn="l" defTabSz="1371555" rtl="0" eaLnBrk="1" latinLnBrk="0" hangingPunct="1">
        <a:defRPr sz="2700" kern="1200">
          <a:solidFill>
            <a:schemeClr val="tx1"/>
          </a:solidFill>
          <a:latin typeface="+mn-lt"/>
          <a:ea typeface="+mn-ea"/>
          <a:cs typeface="+mn-cs"/>
        </a:defRPr>
      </a:lvl6pPr>
      <a:lvl7pPr marL="4114664" algn="l" defTabSz="1371555" rtl="0" eaLnBrk="1" latinLnBrk="0" hangingPunct="1">
        <a:defRPr sz="2700" kern="1200">
          <a:solidFill>
            <a:schemeClr val="tx1"/>
          </a:solidFill>
          <a:latin typeface="+mn-lt"/>
          <a:ea typeface="+mn-ea"/>
          <a:cs typeface="+mn-cs"/>
        </a:defRPr>
      </a:lvl7pPr>
      <a:lvl8pPr marL="4800442" algn="l" defTabSz="1371555" rtl="0" eaLnBrk="1" latinLnBrk="0" hangingPunct="1">
        <a:defRPr sz="2700" kern="1200">
          <a:solidFill>
            <a:schemeClr val="tx1"/>
          </a:solidFill>
          <a:latin typeface="+mn-lt"/>
          <a:ea typeface="+mn-ea"/>
          <a:cs typeface="+mn-cs"/>
        </a:defRPr>
      </a:lvl8pPr>
      <a:lvl9pPr marL="5486219" algn="l" defTabSz="1371555"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defTabSz="1371600"/>
            <a:endParaRPr lang="en-SG">
              <a:solidFill>
                <a:prstClr val="black">
                  <a:tint val="75000"/>
                </a:prstClr>
              </a:solidFill>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41632321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9.wdp"/><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1.png"/><Relationship Id="rId5" Type="http://schemas.microsoft.com/office/2007/relationships/hdphoto" Target="../media/hdphoto10.wdp"/><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9" Type="http://schemas.openxmlformats.org/officeDocument/2006/relationships/image" Target="../media/image50.png"/></Relationships>
</file>

<file path=ppt/slides/_rels/slide1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32.png"/><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58.png"/></Relationships>
</file>

<file path=ppt/slides/_rels/slide2.xml.rels><?xml version="1.0" encoding="UTF-8" standalone="yes"?>
<Relationships xmlns="http://schemas.openxmlformats.org/package/2006/relationships"><Relationship Id="rId8" Type="http://schemas.openxmlformats.org/officeDocument/2006/relationships/slide" Target="slide24.xml"/><Relationship Id="rId3" Type="http://schemas.openxmlformats.org/officeDocument/2006/relationships/image" Target="../media/image5.png"/><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slide" Target="slide3.xml"/><Relationship Id="rId5" Type="http://schemas.openxmlformats.org/officeDocument/2006/relationships/slide" Target="slide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59.png"/><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59.png"/><Relationship Id="rId4" Type="http://schemas.openxmlformats.org/officeDocument/2006/relationships/image" Target="../media/image61.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microsoft.com/office/2007/relationships/hdphoto" Target="../media/hdphoto12.wdp"/><Relationship Id="rId5" Type="http://schemas.openxmlformats.org/officeDocument/2006/relationships/image" Target="../media/image64.png"/><Relationship Id="rId4" Type="http://schemas.microsoft.com/office/2007/relationships/hdphoto" Target="../media/hdphoto11.wdp"/></Relationships>
</file>

<file path=ppt/slides/_rels/slide2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38.xml"/><Relationship Id="rId4" Type="http://schemas.microsoft.com/office/2007/relationships/hdphoto" Target="../media/hdphoto13.wdp"/></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13.xml"/><Relationship Id="rId4" Type="http://schemas.openxmlformats.org/officeDocument/2006/relationships/image" Target="../media/image67.jpe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69.png"/></Relationships>
</file>

<file path=ppt/slides/_rels/slide27.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7.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2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9.xml"/><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8.wdp"/><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omething as simple as SMART HOME can make a big difference – in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8000" cy="1017984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0" y="-12144"/>
            <a:ext cx="18288000" cy="10191987"/>
          </a:xfrm>
          <a:prstGeom prst="rect">
            <a:avLst/>
          </a:prstGeom>
          <a:solidFill>
            <a:schemeClr val="bg2">
              <a:lumMod val="50000"/>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sp>
        <p:nvSpPr>
          <p:cNvPr id="28" name="Rectangle 27">
            <a:extLst>
              <a:ext uri="{FF2B5EF4-FFF2-40B4-BE49-F238E27FC236}">
                <a16:creationId xmlns="" xmlns:a16="http://schemas.microsoft.com/office/drawing/2014/main" id="{E93CFE69-79B0-440B-949E-DA17AD834A10}"/>
              </a:ext>
              <a:ext uri="{C183D7F6-B498-43B3-948B-1728B52AA6E4}">
                <adec:decorative xmlns="" xmlns:adec="http://schemas.microsoft.com/office/drawing/2017/decorative" val="1"/>
              </a:ext>
            </a:extLst>
          </p:cNvPr>
          <p:cNvSpPr/>
          <p:nvPr/>
        </p:nvSpPr>
        <p:spPr>
          <a:xfrm>
            <a:off x="10952480" y="529167"/>
            <a:ext cx="6705600" cy="9650678"/>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a:p>
        </p:txBody>
      </p:sp>
      <p:sp>
        <p:nvSpPr>
          <p:cNvPr id="2" name="Title 1">
            <a:extLst>
              <a:ext uri="{FF2B5EF4-FFF2-40B4-BE49-F238E27FC236}">
                <a16:creationId xmlns="" xmlns:a16="http://schemas.microsoft.com/office/drawing/2014/main" id="{8468F2B1-EF8F-4772-ADA1-4195B20EBA74}"/>
              </a:ext>
            </a:extLst>
          </p:cNvPr>
          <p:cNvSpPr>
            <a:spLocks noGrp="1"/>
          </p:cNvSpPr>
          <p:nvPr>
            <p:ph type="ctrTitle"/>
          </p:nvPr>
        </p:nvSpPr>
        <p:spPr bwMode="gray">
          <a:xfrm>
            <a:off x="11134725" y="1042949"/>
            <a:ext cx="6343650" cy="3153177"/>
          </a:xfrm>
        </p:spPr>
        <p:txBody>
          <a:bodyPr spcCol="1079991" anchor="ctr">
            <a:normAutofit fontScale="90000"/>
          </a:bodyPr>
          <a:lstStyle/>
          <a:p>
            <a:pPr marL="180000" algn="ctr">
              <a:lnSpc>
                <a:spcPct val="100000"/>
              </a:lnSpc>
            </a:pPr>
            <a:r>
              <a:rPr lang="en-US" sz="4800" b="1" spc="0" smtClean="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rPr>
              <a:t>NHÀ THÔNG MINH SỬ DỤNG NỀN TẢNG THINGSBOARD VÀ ACTIONS ON GOOGLE</a:t>
            </a:r>
            <a:endParaRPr lang="en-US" sz="4800" b="1" spc="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endParaRPr>
          </a:p>
        </p:txBody>
      </p:sp>
      <p:cxnSp>
        <p:nvCxnSpPr>
          <p:cNvPr id="16" name="Straight Connector 15">
            <a:extLst>
              <a:ext uri="{FF2B5EF4-FFF2-40B4-BE49-F238E27FC236}">
                <a16:creationId xmlns="" xmlns:a16="http://schemas.microsoft.com/office/drawing/2014/main" id="{F3753AF9-461F-4049-BB9D-621E76A51470}"/>
              </a:ext>
              <a:ext uri="{C183D7F6-B498-43B3-948B-1728B52AA6E4}">
                <adec:decorative xmlns="" xmlns:adec="http://schemas.microsoft.com/office/drawing/2017/decorative" val="1"/>
              </a:ext>
            </a:extLst>
          </p:cNvPr>
          <p:cNvCxnSpPr>
            <a:cxnSpLocks/>
          </p:cNvCxnSpPr>
          <p:nvPr/>
        </p:nvCxnSpPr>
        <p:spPr>
          <a:xfrm>
            <a:off x="11371794" y="4368800"/>
            <a:ext cx="5915997" cy="1497"/>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a:t>
            </a:fld>
            <a:endParaRPr lang="en-US"/>
          </a:p>
        </p:txBody>
      </p:sp>
      <p:sp>
        <p:nvSpPr>
          <p:cNvPr id="10" name="Title 1">
            <a:extLst>
              <a:ext uri="{FF2B5EF4-FFF2-40B4-BE49-F238E27FC236}">
                <a16:creationId xmlns="" xmlns:a16="http://schemas.microsoft.com/office/drawing/2014/main" id="{8468F2B1-EF8F-4772-ADA1-4195B20EBA74}"/>
              </a:ext>
            </a:extLst>
          </p:cNvPr>
          <p:cNvSpPr txBox="1">
            <a:spLocks/>
          </p:cNvSpPr>
          <p:nvPr/>
        </p:nvSpPr>
        <p:spPr bwMode="gray">
          <a:xfrm>
            <a:off x="11134725" y="5401795"/>
            <a:ext cx="6442075" cy="3753497"/>
          </a:xfrm>
          <a:prstGeom prst="rect">
            <a:avLst/>
          </a:prstGeom>
        </p:spPr>
        <p:txBody>
          <a:bodyPr vert="horz" lIns="0" tIns="0" rIns="0" bIns="0" spcCol="1079991" rtlCol="0" anchor="t">
            <a:normAutofit fontScale="92500"/>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6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GVHD:</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T</a:t>
            </a:r>
            <a:r>
              <a:rPr lang="en-US" sz="3000" b="1" spc="0" smtClean="0">
                <a:latin typeface="+mn-lt"/>
                <a:cs typeface="Times New Roman" panose="02020603050405020304" pitchFamily="18" charset="0"/>
              </a:rPr>
              <a:t>S</a:t>
            </a:r>
            <a:r>
              <a:rPr lang="vi-VN" sz="3000" b="1" spc="0" smtClean="0">
                <a:latin typeface="+mn-lt"/>
                <a:cs typeface="Times New Roman" panose="02020603050405020304" pitchFamily="18" charset="0"/>
              </a:rPr>
              <a:t>.</a:t>
            </a:r>
            <a:r>
              <a:rPr lang="en-US" sz="3000" b="1" spc="0" smtClean="0">
                <a:latin typeface="+mn-lt"/>
                <a:cs typeface="Times New Roman" panose="02020603050405020304" pitchFamily="18" charset="0"/>
              </a:rPr>
              <a:t> Giáp Quang Huy</a:t>
            </a:r>
            <a:endParaRPr lang="en-US" sz="3000" b="1" spc="0">
              <a:latin typeface="+mn-lt"/>
              <a:cs typeface="Times New Roman" panose="02020603050405020304" pitchFamily="18" charset="0"/>
            </a:endParaRPr>
          </a:p>
          <a:p>
            <a:pPr>
              <a:lnSpc>
                <a:spcPct val="15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SVTH :</a:t>
            </a: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1. </a:t>
            </a:r>
            <a:r>
              <a:rPr lang="en-US" sz="3000" b="1" spc="0" smtClean="0">
                <a:latin typeface="+mn-lt"/>
                <a:cs typeface="Times New Roman" panose="02020603050405020304" pitchFamily="18" charset="0"/>
              </a:rPr>
              <a:t>Lê Quang Vinh</a:t>
            </a:r>
            <a:r>
              <a:rPr lang="vi-VN" sz="3000" b="1" spc="0" smtClean="0">
                <a:latin typeface="+mn-lt"/>
                <a:cs typeface="Times New Roman" panose="02020603050405020304" pitchFamily="18" charset="0"/>
              </a:rPr>
              <a:t>     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2. </a:t>
            </a:r>
            <a:r>
              <a:rPr lang="en-US" sz="3000" b="1" spc="0" err="1" smtClean="0">
                <a:latin typeface="+mn-lt"/>
                <a:cs typeface="Times New Roman" panose="02020603050405020304" pitchFamily="18" charset="0"/>
              </a:rPr>
              <a:t>Đỗ</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Văn</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Tùng</a:t>
            </a:r>
            <a:r>
              <a:rPr lang="en-US" sz="3000" b="1" spc="0">
                <a:latin typeface="+mn-lt"/>
                <a:cs typeface="Times New Roman" panose="02020603050405020304" pitchFamily="18" charset="0"/>
              </a:rPr>
              <a:t> </a:t>
            </a:r>
            <a:r>
              <a:rPr lang="en-US" sz="3000" b="1" spc="0" smtClean="0">
                <a:latin typeface="+mn-lt"/>
                <a:cs typeface="Times New Roman" panose="02020603050405020304" pitchFamily="18" charset="0"/>
              </a:rPr>
              <a:t>       </a:t>
            </a:r>
            <a:r>
              <a:rPr lang="vi-VN" sz="3000" b="1" spc="0" smtClean="0">
                <a:latin typeface="+mn-lt"/>
                <a:cs typeface="Times New Roman" panose="02020603050405020304" pitchFamily="18" charset="0"/>
              </a:rPr>
              <a:t>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p:txBody>
      </p:sp>
      <p:sp>
        <p:nvSpPr>
          <p:cNvPr id="11" name="Title 1">
            <a:extLst>
              <a:ext uri="{FF2B5EF4-FFF2-40B4-BE49-F238E27FC236}">
                <a16:creationId xmlns="" xmlns:a16="http://schemas.microsoft.com/office/drawing/2014/main" id="{8468F2B1-EF8F-4772-ADA1-4195B20EBA74}"/>
              </a:ext>
            </a:extLst>
          </p:cNvPr>
          <p:cNvSpPr txBox="1">
            <a:spLocks/>
          </p:cNvSpPr>
          <p:nvPr/>
        </p:nvSpPr>
        <p:spPr bwMode="gray">
          <a:xfrm>
            <a:off x="10731202" y="6990080"/>
            <a:ext cx="6337305" cy="2235200"/>
          </a:xfrm>
          <a:prstGeom prst="rect">
            <a:avLst/>
          </a:prstGeom>
        </p:spPr>
        <p:txBody>
          <a:bodyPr vert="horz" lIns="0" tIns="0" rIns="0" bIns="0" spcCol="1079991" rtlCol="0" anchor="ctr">
            <a:normAutofit/>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50000"/>
              </a:lnSpc>
            </a:pPr>
            <a:endParaRPr lang="vi-VN" sz="3600" b="1" spc="0">
              <a:latin typeface="+mn-lt"/>
              <a:cs typeface="Times New Roman" panose="02020603050405020304" pitchFamily="18" charset="0"/>
            </a:endParaRPr>
          </a:p>
        </p:txBody>
      </p:sp>
      <p:sp>
        <p:nvSpPr>
          <p:cNvPr id="12" name="Rectangle 3"/>
          <p:cNvSpPr txBox="1">
            <a:spLocks noChangeArrowheads="1"/>
          </p:cNvSpPr>
          <p:nvPr/>
        </p:nvSpPr>
        <p:spPr>
          <a:xfrm>
            <a:off x="10952480" y="9225280"/>
            <a:ext cx="6705520" cy="812325"/>
          </a:xfrm>
          <a:prstGeom prst="rect">
            <a:avLst/>
          </a:prstGeom>
        </p:spPr>
        <p:txBody>
          <a:bodyPr anchor="ct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lgn="ctr">
              <a:defRPr/>
            </a:pPr>
            <a:r>
              <a:rPr lang="en-US" altLang="zh-TW" sz="2000" kern="0" smtClean="0">
                <a:solidFill>
                  <a:schemeClr val="accent2">
                    <a:lumMod val="40000"/>
                    <a:lumOff val="60000"/>
                  </a:schemeClr>
                </a:solidFill>
                <a:cs typeface="Times New Roman" panose="02020603050405020304" pitchFamily="18" charset="0"/>
              </a:rPr>
              <a:t>Đại học </a:t>
            </a:r>
            <a:r>
              <a:rPr lang="en-US" altLang="zh-TW" sz="2000" kern="0" err="1" smtClean="0">
                <a:solidFill>
                  <a:schemeClr val="accent2">
                    <a:lumMod val="40000"/>
                    <a:lumOff val="60000"/>
                  </a:schemeClr>
                </a:solidFill>
                <a:cs typeface="Times New Roman" panose="02020603050405020304" pitchFamily="18" charset="0"/>
              </a:rPr>
              <a:t>Bách</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Khoa</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Đà</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Nẵng</a:t>
            </a:r>
            <a:endParaRPr lang="en-US" altLang="zh-TW" sz="2000" kern="0" smtClean="0">
              <a:solidFill>
                <a:schemeClr val="accent2">
                  <a:lumMod val="40000"/>
                  <a:lumOff val="60000"/>
                </a:schemeClr>
              </a:solidFill>
              <a:cs typeface="Times New Roman" panose="02020603050405020304" pitchFamily="18" charset="0"/>
            </a:endParaRPr>
          </a:p>
          <a:p>
            <a:pPr algn="ctr">
              <a:defRPr/>
            </a:pPr>
            <a:r>
              <a:rPr lang="en-US" altLang="zh-TW" sz="2000" kern="0" smtClean="0">
                <a:solidFill>
                  <a:schemeClr val="accent2">
                    <a:lumMod val="40000"/>
                    <a:lumOff val="60000"/>
                  </a:schemeClr>
                </a:solidFill>
                <a:cs typeface="Times New Roman" panose="02020603050405020304" pitchFamily="18" charset="0"/>
              </a:rPr>
              <a:t>05/01/2023</a:t>
            </a:r>
            <a:endParaRPr lang="zh-TW" altLang="en-US" sz="2000" kern="0">
              <a:solidFill>
                <a:schemeClr val="accent2">
                  <a:lumMod val="40000"/>
                  <a:lumOff val="60000"/>
                </a:schemeClr>
              </a:solidFill>
              <a:cs typeface="Times New Roman" panose="02020603050405020304"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9" y="269518"/>
            <a:ext cx="1044832" cy="1030962"/>
          </a:xfrm>
          <a:prstGeom prst="rect">
            <a:avLst/>
          </a:prstGeom>
        </p:spPr>
      </p:pic>
    </p:spTree>
    <p:extLst>
      <p:ext uri="{BB962C8B-B14F-4D97-AF65-F5344CB8AC3E}">
        <p14:creationId xmlns:p14="http://schemas.microsoft.com/office/powerpoint/2010/main" val="2941958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par>
                          <p:cTn id="23" fill="hold">
                            <p:stCondLst>
                              <p:cond delay="2000"/>
                            </p:stCondLst>
                            <p:childTnLst>
                              <p:par>
                                <p:cTn id="24" presetID="16" presetClass="entr" presetSubtype="21" fill="hold" grpId="0" nodeType="after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sp>
        <p:nvSpPr>
          <p:cNvPr id="22"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10</a:t>
            </a:fld>
            <a:endParaRPr lang="en-US"/>
          </a:p>
        </p:txBody>
      </p:sp>
      <p:grpSp>
        <p:nvGrpSpPr>
          <p:cNvPr id="23" name="Group 22"/>
          <p:cNvGrpSpPr/>
          <p:nvPr/>
        </p:nvGrpSpPr>
        <p:grpSpPr>
          <a:xfrm>
            <a:off x="0" y="162390"/>
            <a:ext cx="8717433" cy="1107034"/>
            <a:chOff x="-38100" y="3720664"/>
            <a:chExt cx="4142212" cy="690756"/>
          </a:xfrm>
          <a:solidFill>
            <a:schemeClr val="accent1"/>
          </a:solidFill>
        </p:grpSpPr>
        <p:sp>
          <p:nvSpPr>
            <p:cNvPr id="24" name="Rectangle 23"/>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25" name="Flowchart: Delay 24"/>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28" name="Title 1">
            <a:extLst>
              <a:ext uri="{FF2B5EF4-FFF2-40B4-BE49-F238E27FC236}">
                <a16:creationId xmlns="" xmlns:a16="http://schemas.microsoft.com/office/drawing/2014/main" id="{48C05B2B-CD05-4C12-A1EF-05C3A00EC9C5}"/>
              </a:ext>
            </a:extLst>
          </p:cNvPr>
          <p:cNvSpPr txBox="1">
            <a:spLocks/>
          </p:cNvSpPr>
          <p:nvPr/>
        </p:nvSpPr>
        <p:spPr>
          <a:xfrm>
            <a:off x="523309" y="404198"/>
            <a:ext cx="7734865"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SƠ ĐỒ KHỐI HỆ THỐNG</a:t>
            </a:r>
            <a:endParaRPr lang="en-US" b="1" spc="0">
              <a:solidFill>
                <a:schemeClr val="bg1"/>
              </a:solidFill>
              <a:latin typeface="+mn-lt"/>
              <a:cs typeface="Times New Roman" panose="02020603050405020304" pitchFamily="18" charset="0"/>
            </a:endParaRPr>
          </a:p>
        </p:txBody>
      </p:sp>
      <p:sp>
        <p:nvSpPr>
          <p:cNvPr id="4"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ooter Placeholder 5">
            <a:extLst>
              <a:ext uri="{FF2B5EF4-FFF2-40B4-BE49-F238E27FC236}">
                <a16:creationId xmlns="" xmlns:a16="http://schemas.microsoft.com/office/drawing/2014/main" id="{12769DEA-F448-42F4-BCD2-2C2DB0DF865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 xmlns:a16="http://schemas.microsoft.com/office/drawing/2014/main" id="{FA61F210-8048-45F4-8E55-22E2E3F93E3A}"/>
              </a:ext>
            </a:extLst>
          </p:cNvPr>
          <p:cNvSpPr>
            <a:spLocks noGrp="1"/>
          </p:cNvSpPr>
          <p:nvPr>
            <p:ph type="sldNum" sz="quarter" idx="11"/>
          </p:nvPr>
        </p:nvSpPr>
        <p:spPr/>
        <p:txBody>
          <a:bodyPr/>
          <a:lstStyle/>
          <a:p>
            <a:fld id="{4B73C415-D670-4716-A5EC-CC4D52CA2BAC}" type="slidenum">
              <a:rPr lang="en-US" noProof="0" smtClean="0"/>
              <a:pPr/>
              <a:t>10</a:t>
            </a:fld>
            <a:endParaRPr lang="en-US" noProof="0"/>
          </a:p>
        </p:txBody>
      </p:sp>
      <p:grpSp>
        <p:nvGrpSpPr>
          <p:cNvPr id="60" name="Group 59"/>
          <p:cNvGrpSpPr/>
          <p:nvPr/>
        </p:nvGrpSpPr>
        <p:grpSpPr>
          <a:xfrm>
            <a:off x="410154" y="1785489"/>
            <a:ext cx="17527133" cy="7192312"/>
            <a:chOff x="495879" y="1785489"/>
            <a:chExt cx="17527133" cy="7192312"/>
          </a:xfrm>
        </p:grpSpPr>
        <p:sp>
          <p:nvSpPr>
            <p:cNvPr id="54" name="Left-Right Arrow 53"/>
            <p:cNvSpPr/>
            <p:nvPr/>
          </p:nvSpPr>
          <p:spPr>
            <a:xfrm>
              <a:off x="12932456" y="5120990"/>
              <a:ext cx="1296011"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95879" y="1785489"/>
              <a:ext cx="1446369" cy="7158445"/>
              <a:chOff x="495879" y="2090292"/>
              <a:chExt cx="1446369" cy="7158445"/>
            </a:xfrm>
          </p:grpSpPr>
          <p:sp>
            <p:nvSpPr>
              <p:cNvPr id="15" name="Rectangle: Rounded Corners 14">
                <a:extLst>
                  <a:ext uri="{FF2B5EF4-FFF2-40B4-BE49-F238E27FC236}">
                    <a16:creationId xmlns="" xmlns:a16="http://schemas.microsoft.com/office/drawing/2014/main" id="{02C030CD-1AD8-437D-9D4C-9D96D3F4E513}"/>
                  </a:ext>
                </a:extLst>
              </p:cNvPr>
              <p:cNvSpPr/>
              <p:nvPr/>
            </p:nvSpPr>
            <p:spPr>
              <a:xfrm>
                <a:off x="495879" y="2090292"/>
                <a:ext cx="1446369" cy="715844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7030A0"/>
                  </a:solidFill>
                </a:endParaRPr>
              </a:p>
            </p:txBody>
          </p:sp>
          <p:sp>
            <p:nvSpPr>
              <p:cNvPr id="17" name="TextBox 16">
                <a:extLst>
                  <a:ext uri="{FF2B5EF4-FFF2-40B4-BE49-F238E27FC236}">
                    <a16:creationId xmlns="" xmlns:a16="http://schemas.microsoft.com/office/drawing/2014/main" id="{FE742EE6-4C9E-49EF-9E2B-415C19FEB03C}"/>
                  </a:ext>
                </a:extLst>
              </p:cNvPr>
              <p:cNvSpPr txBox="1"/>
              <p:nvPr/>
            </p:nvSpPr>
            <p:spPr>
              <a:xfrm rot="16200000">
                <a:off x="-68337" y="7162889"/>
                <a:ext cx="2448967" cy="584775"/>
              </a:xfrm>
              <a:prstGeom prst="rect">
                <a:avLst/>
              </a:prstGeom>
              <a:noFill/>
            </p:spPr>
            <p:txBody>
              <a:bodyPr wrap="square" rtlCol="0">
                <a:spAutoFit/>
              </a:bodyPr>
              <a:lstStyle/>
              <a:p>
                <a:r>
                  <a:rPr lang="en-US" sz="3200" b="1">
                    <a:solidFill>
                      <a:schemeClr val="accent1">
                        <a:lumMod val="50000"/>
                      </a:schemeClr>
                    </a:solidFill>
                  </a:rPr>
                  <a:t>Cảm biến</a:t>
                </a:r>
                <a:endParaRPr lang="vi-VN" sz="3200" b="1">
                  <a:solidFill>
                    <a:schemeClr val="accent1">
                      <a:lumMod val="50000"/>
                    </a:schemeClr>
                  </a:solidFill>
                </a:endParaRPr>
              </a:p>
            </p:txBody>
          </p:sp>
          <p:sp>
            <p:nvSpPr>
              <p:cNvPr id="42" name="TextBox 41">
                <a:extLst>
                  <a:ext uri="{FF2B5EF4-FFF2-40B4-BE49-F238E27FC236}">
                    <a16:creationId xmlns="" xmlns:a16="http://schemas.microsoft.com/office/drawing/2014/main" id="{C79A313C-4447-474C-AE76-AEBC54BE97F2}"/>
                  </a:ext>
                </a:extLst>
              </p:cNvPr>
              <p:cNvSpPr txBox="1"/>
              <p:nvPr/>
            </p:nvSpPr>
            <p:spPr>
              <a:xfrm rot="16200000">
                <a:off x="318134" y="3279684"/>
                <a:ext cx="1796030" cy="584775"/>
              </a:xfrm>
              <a:prstGeom prst="rect">
                <a:avLst/>
              </a:prstGeom>
              <a:noFill/>
            </p:spPr>
            <p:txBody>
              <a:bodyPr wrap="square" rtlCol="0">
                <a:spAutoFit/>
              </a:bodyPr>
              <a:lstStyle/>
              <a:p>
                <a:pPr algn="ctr"/>
                <a:r>
                  <a:rPr lang="en-US" sz="3200" b="1" smtClean="0">
                    <a:solidFill>
                      <a:schemeClr val="accent1">
                        <a:lumMod val="50000"/>
                      </a:schemeClr>
                    </a:solidFill>
                  </a:rPr>
                  <a:t>Thiết bị</a:t>
                </a:r>
                <a:endParaRPr lang="vi-VN" sz="3200" b="1">
                  <a:solidFill>
                    <a:schemeClr val="accent1">
                      <a:lumMod val="50000"/>
                    </a:schemeClr>
                  </a:solidFill>
                </a:endParaRPr>
              </a:p>
            </p:txBody>
          </p:sp>
        </p:grpSp>
        <p:sp>
          <p:nvSpPr>
            <p:cNvPr id="47" name="Left-Right Arrow 53">
              <a:extLst>
                <a:ext uri="{FF2B5EF4-FFF2-40B4-BE49-F238E27FC236}">
                  <a16:creationId xmlns="" xmlns:a16="http://schemas.microsoft.com/office/drawing/2014/main" id="{463F823F-7A62-4143-9640-D8ECEAB57783}"/>
                </a:ext>
              </a:extLst>
            </p:cNvPr>
            <p:cNvSpPr/>
            <p:nvPr/>
          </p:nvSpPr>
          <p:spPr>
            <a:xfrm>
              <a:off x="2176679" y="5120991"/>
              <a:ext cx="1178142"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14448475" y="1819355"/>
              <a:ext cx="3574537" cy="7158446"/>
              <a:chOff x="14448475" y="2090291"/>
              <a:chExt cx="3574537" cy="7158446"/>
            </a:xfrm>
          </p:grpSpPr>
          <p:grpSp>
            <p:nvGrpSpPr>
              <p:cNvPr id="21" name="Group 20">
                <a:extLst>
                  <a:ext uri="{FF2B5EF4-FFF2-40B4-BE49-F238E27FC236}">
                    <a16:creationId xmlns="" xmlns:a16="http://schemas.microsoft.com/office/drawing/2014/main" id="{302BC9F7-ADB5-42E7-87D6-4ACA78231AC8}"/>
                  </a:ext>
                </a:extLst>
              </p:cNvPr>
              <p:cNvGrpSpPr/>
              <p:nvPr/>
            </p:nvGrpSpPr>
            <p:grpSpPr>
              <a:xfrm>
                <a:off x="14448475" y="2090291"/>
                <a:ext cx="3574537" cy="7158446"/>
                <a:chOff x="14373828" y="1750423"/>
                <a:chExt cx="3574537" cy="7158446"/>
              </a:xfrm>
            </p:grpSpPr>
            <p:grpSp>
              <p:nvGrpSpPr>
                <p:cNvPr id="50" name="Group 49"/>
                <p:cNvGrpSpPr/>
                <p:nvPr/>
              </p:nvGrpSpPr>
              <p:grpSpPr>
                <a:xfrm>
                  <a:off x="15696888" y="5805445"/>
                  <a:ext cx="928414" cy="2541906"/>
                  <a:chOff x="14810073" y="3220611"/>
                  <a:chExt cx="928414" cy="2541906"/>
                </a:xfrm>
              </p:grpSpPr>
              <p:pic>
                <p:nvPicPr>
                  <p:cNvPr id="26" name="Picture 2" descr="C:\Users\tiendat\Desktop\icon slide\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0073" y="3220611"/>
                    <a:ext cx="928414" cy="18675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845316" y="5254686"/>
                    <a:ext cx="857927" cy="507831"/>
                  </a:xfrm>
                  <a:prstGeom prst="rect">
                    <a:avLst/>
                  </a:prstGeom>
                  <a:noFill/>
                </p:spPr>
                <p:txBody>
                  <a:bodyPr wrap="none" rtlCol="0">
                    <a:spAutoFit/>
                  </a:bodyPr>
                  <a:lstStyle/>
                  <a:p>
                    <a:r>
                      <a:rPr lang="en-US" b="1" smtClean="0">
                        <a:solidFill>
                          <a:srgbClr val="FFC000"/>
                        </a:solidFill>
                      </a:rPr>
                      <a:t>App</a:t>
                    </a:r>
                    <a:endParaRPr lang="en-US" b="1">
                      <a:solidFill>
                        <a:srgbClr val="FFC000"/>
                      </a:solidFill>
                    </a:endParaRPr>
                  </a:p>
                </p:txBody>
              </p:sp>
            </p:grpSp>
            <p:sp>
              <p:nvSpPr>
                <p:cNvPr id="52" name="TextBox 51"/>
                <p:cNvSpPr txBox="1"/>
                <p:nvPr/>
              </p:nvSpPr>
              <p:spPr>
                <a:xfrm>
                  <a:off x="15131006" y="4650656"/>
                  <a:ext cx="2060179" cy="507831"/>
                </a:xfrm>
                <a:prstGeom prst="rect">
                  <a:avLst/>
                </a:prstGeom>
                <a:noFill/>
              </p:spPr>
              <p:txBody>
                <a:bodyPr wrap="none" rtlCol="0">
                  <a:spAutoFit/>
                </a:bodyPr>
                <a:lstStyle/>
                <a:p>
                  <a:pPr algn="ctr"/>
                  <a:r>
                    <a:rPr lang="en-US" b="1" smtClean="0">
                      <a:solidFill>
                        <a:schemeClr val="tx2">
                          <a:lumMod val="50000"/>
                          <a:lumOff val="50000"/>
                        </a:schemeClr>
                      </a:solidFill>
                    </a:rPr>
                    <a:t>Dashboard</a:t>
                  </a:r>
                  <a:endParaRPr lang="en-US" b="1">
                    <a:solidFill>
                      <a:schemeClr val="tx2">
                        <a:lumMod val="50000"/>
                        <a:lumOff val="50000"/>
                      </a:schemeClr>
                    </a:solidFill>
                  </a:endParaRPr>
                </a:p>
              </p:txBody>
            </p:sp>
            <p:sp>
              <p:nvSpPr>
                <p:cNvPr id="19" name="Rectangle: Rounded Corners 18">
                  <a:extLst>
                    <a:ext uri="{FF2B5EF4-FFF2-40B4-BE49-F238E27FC236}">
                      <a16:creationId xmlns="" xmlns:a16="http://schemas.microsoft.com/office/drawing/2014/main" id="{60CF2A1D-863E-41A3-9708-C67917C38BEA}"/>
                    </a:ext>
                  </a:extLst>
                </p:cNvPr>
                <p:cNvSpPr/>
                <p:nvPr/>
              </p:nvSpPr>
              <p:spPr>
                <a:xfrm>
                  <a:off x="14373828" y="1750423"/>
                  <a:ext cx="3574537" cy="71584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7" name="Group 26"/>
              <p:cNvGrpSpPr/>
              <p:nvPr/>
            </p:nvGrpSpPr>
            <p:grpSpPr>
              <a:xfrm>
                <a:off x="14698696" y="2656335"/>
                <a:ext cx="3074093" cy="2002944"/>
                <a:chOff x="14770703" y="2658774"/>
                <a:chExt cx="3074093" cy="2002944"/>
              </a:xfrm>
            </p:grpSpPr>
            <p:pic>
              <p:nvPicPr>
                <p:cNvPr id="55" name="Picture 10" descr="ThingsBoard - Open-source IoT Platform"/>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000"/>
                          </a14:imgEffect>
                          <a14:imgEffect>
                            <a14:brightnessContrast bright="50000" contrast="-70000"/>
                          </a14:imgEffect>
                        </a14:imgLayer>
                      </a14:imgProps>
                    </a:ext>
                    <a:ext uri="{28A0092B-C50C-407E-A947-70E740481C1C}">
                      <a14:useLocalDpi xmlns:a14="http://schemas.microsoft.com/office/drawing/2010/main" val="0"/>
                    </a:ext>
                  </a:extLst>
                </a:blip>
                <a:srcRect/>
                <a:stretch>
                  <a:fillRect/>
                </a:stretch>
              </p:blipFill>
              <p:spPr bwMode="auto">
                <a:xfrm>
                  <a:off x="14957499" y="2658774"/>
                  <a:ext cx="2887297" cy="183147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6" name="Picture 10" descr="ThingsBoard - Open-source IoT Platfor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70703" y="2830244"/>
                  <a:ext cx="2887297" cy="1831474"/>
                </a:xfrm>
                <a:prstGeom prst="rect">
                  <a:avLst/>
                </a:prstGeom>
                <a:noFill/>
                <a:effectLst>
                  <a:outerShdw blurRad="596900" dist="38100" dir="18900000" algn="bl" rotWithShape="0">
                    <a:schemeClr val="tx1">
                      <a:alpha val="78000"/>
                    </a:schemeClr>
                  </a:outerShdw>
                </a:effectLst>
                <a:extLst>
                  <a:ext uri="{909E8E84-426E-40DD-AFC4-6F175D3DCCD1}">
                    <a14:hiddenFill xmlns:a14="http://schemas.microsoft.com/office/drawing/2010/main">
                      <a:solidFill>
                        <a:srgbClr val="FFFFFF"/>
                      </a:solidFill>
                    </a14:hiddenFill>
                  </a:ext>
                </a:extLst>
              </p:spPr>
            </p:pic>
          </p:grpSp>
        </p:grpSp>
        <p:grpSp>
          <p:nvGrpSpPr>
            <p:cNvPr id="30" name="Group 29"/>
            <p:cNvGrpSpPr/>
            <p:nvPr/>
          </p:nvGrpSpPr>
          <p:grpSpPr>
            <a:xfrm>
              <a:off x="3207231" y="3376493"/>
              <a:ext cx="2580087" cy="4332809"/>
              <a:chOff x="3185778" y="3830860"/>
              <a:chExt cx="2580087" cy="4332809"/>
            </a:xfrm>
          </p:grpSpPr>
          <p:pic>
            <p:nvPicPr>
              <p:cNvPr id="2" name="Picture 1"/>
              <p:cNvPicPr>
                <a:picLocks noChangeAspect="1"/>
              </p:cNvPicPr>
              <p:nvPr/>
            </p:nvPicPr>
            <p:blipFill>
              <a:blip r:embed="rId7"/>
              <a:stretch>
                <a:fillRect/>
              </a:stretch>
            </p:blipFill>
            <p:spPr>
              <a:xfrm rot="5400000">
                <a:off x="2617833" y="4771567"/>
                <a:ext cx="3677307" cy="1795894"/>
              </a:xfrm>
              <a:prstGeom prst="rect">
                <a:avLst/>
              </a:prstGeom>
            </p:spPr>
          </p:pic>
          <p:sp>
            <p:nvSpPr>
              <p:cNvPr id="29" name="TextBox 28"/>
              <p:cNvSpPr txBox="1"/>
              <p:nvPr/>
            </p:nvSpPr>
            <p:spPr>
              <a:xfrm>
                <a:off x="3185778" y="7655838"/>
                <a:ext cx="2580087" cy="507831"/>
              </a:xfrm>
              <a:prstGeom prst="rect">
                <a:avLst/>
              </a:prstGeom>
              <a:noFill/>
            </p:spPr>
            <p:txBody>
              <a:bodyPr wrap="square" rtlCol="0">
                <a:spAutoFit/>
              </a:bodyPr>
              <a:lstStyle/>
              <a:p>
                <a:r>
                  <a:rPr lang="en-US" b="1" smtClean="0">
                    <a:solidFill>
                      <a:schemeClr val="accent6">
                        <a:lumMod val="75000"/>
                      </a:schemeClr>
                    </a:solidFill>
                  </a:rPr>
                  <a:t>Arduino Mega</a:t>
                </a:r>
                <a:endParaRPr lang="en-US" b="1">
                  <a:solidFill>
                    <a:schemeClr val="accent6">
                      <a:lumMod val="75000"/>
                    </a:schemeClr>
                  </a:solidFill>
                </a:endParaRPr>
              </a:p>
            </p:txBody>
          </p:sp>
        </p:grpSp>
        <p:grpSp>
          <p:nvGrpSpPr>
            <p:cNvPr id="31" name="Group 30"/>
            <p:cNvGrpSpPr/>
            <p:nvPr/>
          </p:nvGrpSpPr>
          <p:grpSpPr>
            <a:xfrm>
              <a:off x="7232971" y="5659897"/>
              <a:ext cx="1671840" cy="2972963"/>
              <a:chOff x="7023999" y="6368621"/>
              <a:chExt cx="1671840" cy="2972963"/>
            </a:xfrm>
          </p:grpSpPr>
          <p:pic>
            <p:nvPicPr>
              <p:cNvPr id="4098" name="Picture 2" descr="NodeMCU overview | ThingsBoard Community Edi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650119" y="6918536"/>
                <a:ext cx="2385496" cy="128566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7023999" y="8864530"/>
                <a:ext cx="1671840" cy="477054"/>
              </a:xfrm>
              <a:prstGeom prst="rect">
                <a:avLst/>
              </a:prstGeom>
              <a:noFill/>
            </p:spPr>
            <p:txBody>
              <a:bodyPr wrap="square" rtlCol="0">
                <a:spAutoFit/>
              </a:bodyPr>
              <a:lstStyle/>
              <a:p>
                <a:r>
                  <a:rPr lang="en-US" sz="2500" b="1" smtClean="0">
                    <a:solidFill>
                      <a:schemeClr val="tx2">
                        <a:lumMod val="75000"/>
                        <a:lumOff val="25000"/>
                      </a:schemeClr>
                    </a:solidFill>
                  </a:rPr>
                  <a:t>ESP8266</a:t>
                </a:r>
                <a:endParaRPr lang="en-US" sz="2500" b="1">
                  <a:solidFill>
                    <a:schemeClr val="tx2">
                      <a:lumMod val="75000"/>
                      <a:lumOff val="25000"/>
                    </a:schemeClr>
                  </a:solidFill>
                </a:endParaRPr>
              </a:p>
            </p:txBody>
          </p:sp>
        </p:grpSp>
        <p:grpSp>
          <p:nvGrpSpPr>
            <p:cNvPr id="33" name="Group 32"/>
            <p:cNvGrpSpPr/>
            <p:nvPr/>
          </p:nvGrpSpPr>
          <p:grpSpPr>
            <a:xfrm>
              <a:off x="7031792" y="2742224"/>
              <a:ext cx="2077725" cy="2641922"/>
              <a:chOff x="6693086" y="2292011"/>
              <a:chExt cx="2077725" cy="2641922"/>
            </a:xfrm>
          </p:grpSpPr>
          <p:pic>
            <p:nvPicPr>
              <p:cNvPr id="4104" name="Picture 8" descr="ESP32-CAM AI-Thinker Pinout Guide: GPIOs Usage Explained | Random Nerd  Tutorials"/>
              <p:cNvPicPr>
                <a:picLocks noChangeAspect="1" noChangeArrowheads="1"/>
              </p:cNvPicPr>
              <p:nvPr/>
            </p:nvPicPr>
            <p:blipFill rotWithShape="1">
              <a:blip r:embed="rId9">
                <a:extLst>
                  <a:ext uri="{28A0092B-C50C-407E-A947-70E740481C1C}">
                    <a14:useLocalDpi xmlns:a14="http://schemas.microsoft.com/office/drawing/2010/main" val="0"/>
                  </a:ext>
                </a:extLst>
              </a:blip>
              <a:srcRect l="34418" r="34530"/>
              <a:stretch/>
            </p:blipFill>
            <p:spPr bwMode="auto">
              <a:xfrm>
                <a:off x="6961043" y="2879478"/>
                <a:ext cx="1433587" cy="205445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693086" y="2292011"/>
                <a:ext cx="2077725" cy="477054"/>
              </a:xfrm>
              <a:prstGeom prst="rect">
                <a:avLst/>
              </a:prstGeom>
              <a:noFill/>
            </p:spPr>
            <p:txBody>
              <a:bodyPr wrap="square" rtlCol="0">
                <a:spAutoFit/>
              </a:bodyPr>
              <a:lstStyle/>
              <a:p>
                <a:r>
                  <a:rPr lang="en-US" sz="2500" b="1" smtClean="0">
                    <a:solidFill>
                      <a:schemeClr val="accent3">
                        <a:lumMod val="50000"/>
                      </a:schemeClr>
                    </a:solidFill>
                  </a:rPr>
                  <a:t>ESP32-CAM</a:t>
                </a:r>
                <a:endParaRPr lang="en-US" sz="2500" b="1">
                  <a:solidFill>
                    <a:schemeClr val="accent3">
                      <a:lumMod val="50000"/>
                    </a:schemeClr>
                  </a:solidFill>
                </a:endParaRPr>
              </a:p>
            </p:txBody>
          </p:sp>
        </p:grpSp>
        <p:grpSp>
          <p:nvGrpSpPr>
            <p:cNvPr id="35" name="Group 34"/>
            <p:cNvGrpSpPr/>
            <p:nvPr/>
          </p:nvGrpSpPr>
          <p:grpSpPr>
            <a:xfrm>
              <a:off x="10409463" y="4756898"/>
              <a:ext cx="2348907" cy="1958574"/>
              <a:chOff x="10329685" y="5236004"/>
              <a:chExt cx="2348907" cy="1958574"/>
            </a:xfrm>
          </p:grpSpPr>
          <p:pic>
            <p:nvPicPr>
              <p:cNvPr id="14" name="Picture 13"/>
              <p:cNvPicPr>
                <a:picLocks noChangeAspect="1"/>
              </p:cNvPicPr>
              <p:nvPr/>
            </p:nvPicPr>
            <p:blipFill>
              <a:blip r:embed="rId10"/>
              <a:stretch>
                <a:fillRect/>
              </a:stretch>
            </p:blipFill>
            <p:spPr>
              <a:xfrm>
                <a:off x="10329685" y="5236004"/>
                <a:ext cx="2348907" cy="1375789"/>
              </a:xfrm>
              <a:prstGeom prst="rect">
                <a:avLst/>
              </a:prstGeom>
            </p:spPr>
          </p:pic>
          <p:sp>
            <p:nvSpPr>
              <p:cNvPr id="61" name="TextBox 60"/>
              <p:cNvSpPr txBox="1"/>
              <p:nvPr/>
            </p:nvSpPr>
            <p:spPr>
              <a:xfrm>
                <a:off x="10427033" y="6717524"/>
                <a:ext cx="2212354" cy="477054"/>
              </a:xfrm>
              <a:prstGeom prst="rect">
                <a:avLst/>
              </a:prstGeom>
              <a:noFill/>
            </p:spPr>
            <p:txBody>
              <a:bodyPr wrap="square" rtlCol="0">
                <a:spAutoFit/>
              </a:bodyPr>
              <a:lstStyle/>
              <a:p>
                <a:r>
                  <a:rPr lang="en-US" sz="2500" b="1" smtClean="0">
                    <a:solidFill>
                      <a:schemeClr val="accent1"/>
                    </a:solidFill>
                  </a:rPr>
                  <a:t>ThingsBoard</a:t>
                </a:r>
                <a:endParaRPr lang="en-US" sz="2500" b="1">
                  <a:solidFill>
                    <a:schemeClr val="accent1"/>
                  </a:solidFill>
                </a:endParaRPr>
              </a:p>
            </p:txBody>
          </p:sp>
        </p:grpSp>
        <p:sp>
          <p:nvSpPr>
            <p:cNvPr id="67" name="Left-Right Arrow 53">
              <a:extLst>
                <a:ext uri="{FF2B5EF4-FFF2-40B4-BE49-F238E27FC236}">
                  <a16:creationId xmlns="" xmlns:a16="http://schemas.microsoft.com/office/drawing/2014/main" id="{463F823F-7A62-4143-9640-D8ECEAB57783}"/>
                </a:ext>
              </a:extLst>
            </p:cNvPr>
            <p:cNvSpPr/>
            <p:nvPr/>
          </p:nvSpPr>
          <p:spPr>
            <a:xfrm>
              <a:off x="5594158" y="5894124"/>
              <a:ext cx="1588570"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eft-Right Arrow 53">
              <a:extLst>
                <a:ext uri="{FF2B5EF4-FFF2-40B4-BE49-F238E27FC236}">
                  <a16:creationId xmlns="" xmlns:a16="http://schemas.microsoft.com/office/drawing/2014/main" id="{463F823F-7A62-4143-9640-D8ECEAB57783}"/>
                </a:ext>
              </a:extLst>
            </p:cNvPr>
            <p:cNvSpPr/>
            <p:nvPr/>
          </p:nvSpPr>
          <p:spPr>
            <a:xfrm>
              <a:off x="8803158" y="5897357"/>
              <a:ext cx="1477375"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81623" y="5108620"/>
              <a:ext cx="1176505" cy="830997"/>
            </a:xfrm>
            <a:prstGeom prst="rect">
              <a:avLst/>
            </a:prstGeom>
            <a:noFill/>
          </p:spPr>
          <p:txBody>
            <a:bodyPr wrap="square" rtlCol="0">
              <a:spAutoFit/>
            </a:bodyPr>
            <a:lstStyle/>
            <a:p>
              <a:pPr algn="ctr"/>
              <a:r>
                <a:rPr lang="en-US" sz="2400" smtClean="0">
                  <a:solidFill>
                    <a:srgbClr val="0070C0"/>
                  </a:solidFill>
                </a:rPr>
                <a:t>UART (JSON)</a:t>
              </a:r>
              <a:endParaRPr lang="en-US">
                <a:solidFill>
                  <a:srgbClr val="0070C0"/>
                </a:solidFill>
              </a:endParaRPr>
            </a:p>
          </p:txBody>
        </p:sp>
        <p:sp>
          <p:nvSpPr>
            <p:cNvPr id="74" name="TextBox 73"/>
            <p:cNvSpPr txBox="1"/>
            <p:nvPr/>
          </p:nvSpPr>
          <p:spPr>
            <a:xfrm>
              <a:off x="9034022" y="5314763"/>
              <a:ext cx="1176505" cy="461665"/>
            </a:xfrm>
            <a:prstGeom prst="rect">
              <a:avLst/>
            </a:prstGeom>
            <a:noFill/>
          </p:spPr>
          <p:txBody>
            <a:bodyPr wrap="square" rtlCol="0">
              <a:spAutoFit/>
            </a:bodyPr>
            <a:lstStyle/>
            <a:p>
              <a:pPr algn="ctr"/>
              <a:r>
                <a:rPr lang="en-US" sz="2400" smtClean="0">
                  <a:solidFill>
                    <a:srgbClr val="0070C0"/>
                  </a:solidFill>
                </a:rPr>
                <a:t>MQTT</a:t>
              </a:r>
              <a:endParaRPr lang="en-US">
                <a:solidFill>
                  <a:srgbClr val="0070C0"/>
                </a:solidFill>
              </a:endParaRPr>
            </a:p>
          </p:txBody>
        </p:sp>
        <p:grpSp>
          <p:nvGrpSpPr>
            <p:cNvPr id="59" name="Group 58"/>
            <p:cNvGrpSpPr/>
            <p:nvPr/>
          </p:nvGrpSpPr>
          <p:grpSpPr>
            <a:xfrm>
              <a:off x="10110266" y="1912833"/>
              <a:ext cx="3276250" cy="2738351"/>
              <a:chOff x="10110266" y="1912833"/>
              <a:chExt cx="3276250" cy="2738351"/>
            </a:xfrm>
          </p:grpSpPr>
          <p:grpSp>
            <p:nvGrpSpPr>
              <p:cNvPr id="40" name="Group 39"/>
              <p:cNvGrpSpPr/>
              <p:nvPr/>
            </p:nvGrpSpPr>
            <p:grpSpPr>
              <a:xfrm>
                <a:off x="10110266" y="1912833"/>
                <a:ext cx="3142255" cy="2005657"/>
                <a:chOff x="9776802" y="2731988"/>
                <a:chExt cx="3142255" cy="2005657"/>
              </a:xfrm>
            </p:grpSpPr>
            <p:pic>
              <p:nvPicPr>
                <p:cNvPr id="4102" name="Picture 6" descr="Actions on Google · GitHu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74200" y="3223710"/>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9776802" y="2731988"/>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sp>
            <p:nvSpPr>
              <p:cNvPr id="75" name="TextBox 74"/>
              <p:cNvSpPr txBox="1"/>
              <p:nvPr/>
            </p:nvSpPr>
            <p:spPr>
              <a:xfrm>
                <a:off x="11881490" y="3982960"/>
                <a:ext cx="1505026" cy="461665"/>
              </a:xfrm>
              <a:prstGeom prst="rect">
                <a:avLst/>
              </a:prstGeom>
              <a:noFill/>
            </p:spPr>
            <p:txBody>
              <a:bodyPr wrap="square" rtlCol="0">
                <a:spAutoFit/>
              </a:bodyPr>
              <a:lstStyle/>
              <a:p>
                <a:pPr algn="ctr"/>
                <a:r>
                  <a:rPr lang="en-US" sz="2400" smtClean="0">
                    <a:solidFill>
                      <a:srgbClr val="0070C0"/>
                    </a:solidFill>
                  </a:rPr>
                  <a:t>Webhook</a:t>
                </a:r>
                <a:endParaRPr lang="en-US">
                  <a:solidFill>
                    <a:srgbClr val="0070C0"/>
                  </a:solidFill>
                </a:endParaRPr>
              </a:p>
            </p:txBody>
          </p:sp>
          <p:sp>
            <p:nvSpPr>
              <p:cNvPr id="51" name="Right Arrow 50"/>
              <p:cNvSpPr/>
              <p:nvPr/>
            </p:nvSpPr>
            <p:spPr>
              <a:xfrm rot="5400000">
                <a:off x="11202272" y="3942255"/>
                <a:ext cx="953589" cy="46427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ight Arrow 77"/>
            <p:cNvSpPr/>
            <p:nvPr/>
          </p:nvSpPr>
          <p:spPr>
            <a:xfrm>
              <a:off x="8904811" y="4655043"/>
              <a:ext cx="1396166"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rot="10800000">
              <a:off x="5611853" y="4642641"/>
              <a:ext cx="1493344"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560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832" r="13147" b="27352"/>
          <a:stretch/>
        </p:blipFill>
        <p:spPr>
          <a:xfrm>
            <a:off x="0" y="-29862"/>
            <a:ext cx="18317497" cy="5397052"/>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29497" y="1"/>
            <a:ext cx="18288000" cy="53671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910511"/>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CHI TIẾT</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HỆ THỐNG</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208061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66579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8236869" cy="648000"/>
          </a:xfrm>
        </p:spPr>
        <p:txBody>
          <a:bodyPr/>
          <a:lstStyle/>
          <a:p>
            <a:r>
              <a:rPr lang="en-US" b="1" spc="0" smtClean="0">
                <a:solidFill>
                  <a:schemeClr val="bg1"/>
                </a:solidFill>
                <a:latin typeface="+mn-lt"/>
                <a:cs typeface="Times New Roman" panose="02020603050405020304" pitchFamily="18" charset="0"/>
              </a:rPr>
              <a:t>MẠCH NGUYÊN LÝ</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12</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12</a:t>
            </a:fld>
            <a:endParaRPr lang="en-US" noProof="0"/>
          </a:p>
        </p:txBody>
      </p:sp>
    </p:spTree>
    <p:extLst>
      <p:ext uri="{BB962C8B-B14F-4D97-AF65-F5344CB8AC3E}">
        <p14:creationId xmlns:p14="http://schemas.microsoft.com/office/powerpoint/2010/main" val="147892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990725" y="4048125"/>
            <a:ext cx="4717272" cy="4920044"/>
            <a:chOff x="942975" y="4374091"/>
            <a:chExt cx="4717272" cy="4920044"/>
          </a:xfrm>
        </p:grpSpPr>
        <p:sp>
          <p:nvSpPr>
            <p:cNvPr id="10" name="Rounded Rectangle 9"/>
            <p:cNvSpPr/>
            <p:nvPr/>
          </p:nvSpPr>
          <p:spPr>
            <a:xfrm>
              <a:off x="942975" y="4374091"/>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29936" y="4797258"/>
              <a:ext cx="3943350" cy="507831"/>
            </a:xfrm>
            <a:prstGeom prst="rect">
              <a:avLst/>
            </a:prstGeom>
            <a:noFill/>
          </p:spPr>
          <p:txBody>
            <a:bodyPr wrap="square" rtlCol="0">
              <a:spAutoFit/>
            </a:bodyPr>
            <a:lstStyle/>
            <a:p>
              <a:pPr algn="ctr"/>
              <a:r>
                <a:rPr lang="en-US" b="1" smtClean="0">
                  <a:solidFill>
                    <a:schemeClr val="accent1">
                      <a:lumMod val="75000"/>
                    </a:schemeClr>
                  </a:solidFill>
                </a:rPr>
                <a:t>Smart home Actions</a:t>
              </a:r>
              <a:endParaRPr lang="en-US" b="1">
                <a:solidFill>
                  <a:schemeClr val="accent1">
                    <a:lumMod val="75000"/>
                  </a:schemeClr>
                </a:solidFill>
              </a:endParaRPr>
            </a:p>
          </p:txBody>
        </p:sp>
        <p:sp>
          <p:nvSpPr>
            <p:cNvPr id="12" name="TextBox 11"/>
            <p:cNvSpPr txBox="1"/>
            <p:nvPr/>
          </p:nvSpPr>
          <p:spPr>
            <a:xfrm>
              <a:off x="1141959" y="5849608"/>
              <a:ext cx="4319304" cy="2754600"/>
            </a:xfrm>
            <a:prstGeom prst="rect">
              <a:avLst/>
            </a:prstGeom>
            <a:noFill/>
          </p:spPr>
          <p:txBody>
            <a:bodyPr wrap="square" rtlCol="0">
              <a:spAutoFit/>
            </a:bodyPr>
            <a:lstStyle/>
            <a:p>
              <a:pPr marL="342900" indent="-342900">
                <a:buFont typeface="Arial" panose="020B0604020202020204" pitchFamily="34" charset="0"/>
                <a:buChar char="•"/>
              </a:pPr>
              <a:r>
                <a:rPr lang="en-US" sz="2500"/>
                <a:t>T</a:t>
              </a:r>
              <a:r>
                <a:rPr lang="en-US" sz="2500" smtClean="0"/>
                <a:t>iện </a:t>
              </a:r>
              <a:r>
                <a:rPr lang="en-US" sz="2500"/>
                <a:t>lợi và nhanh </a:t>
              </a:r>
              <a:r>
                <a:rPr lang="en-US" sz="2500" smtClean="0"/>
                <a:t>chóng</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500" smtClean="0"/>
                <a:t>Các câu lệnh đã được xây dựng sẵn bởi Google</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đơn </a:t>
              </a:r>
              <a:r>
                <a:rPr lang="vi-VN" sz="2400" smtClean="0"/>
                <a:t>giản</a:t>
              </a:r>
              <a:r>
                <a:rPr lang="en-US" sz="2400" smtClean="0"/>
                <a:t>, không tự nhiên</a:t>
              </a:r>
              <a:endParaRPr lang="en-US" sz="2500"/>
            </a:p>
          </p:txBody>
        </p:sp>
      </p:grpSp>
      <p:grpSp>
        <p:nvGrpSpPr>
          <p:cNvPr id="100" name="Group 99"/>
          <p:cNvGrpSpPr/>
          <p:nvPr/>
        </p:nvGrpSpPr>
        <p:grpSpPr>
          <a:xfrm>
            <a:off x="0" y="162390"/>
            <a:ext cx="10553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16091" cy="648000"/>
          </a:xfrm>
        </p:spPr>
        <p:txBody>
          <a:bodyPr/>
          <a:lstStyle/>
          <a:p>
            <a:r>
              <a:rPr lang="en-US" b="1" spc="0" smtClean="0">
                <a:solidFill>
                  <a:schemeClr val="bg1"/>
                </a:solidFill>
                <a:latin typeface="+mn-lt"/>
                <a:cs typeface="Times New Roman" panose="02020603050405020304" pitchFamily="18" charset="0"/>
              </a:rPr>
              <a:t>ĐIỀU KHIỂN BẰNG GIỌNG NÓI</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13</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13</a:t>
            </a:fld>
            <a:endParaRPr lang="en-US" noProof="0"/>
          </a:p>
        </p:txBody>
      </p:sp>
      <p:pic>
        <p:nvPicPr>
          <p:cNvPr id="1026" name="Picture 2" descr="Actions on Google on Twitter: &quot;Here are our top resources for #AoGDevs:  Docs → https://t.co/PQjUBNKkjh Codelabs → https://t.co/to61GBbHyz Videos →  https://t.co/e3mDL9hj2E Blog → https://t.co/fbdVngBnD8 Samples →  https://t.co/NLR07HrsF3 Labs ..."/>
          <p:cNvPicPr>
            <a:picLocks noChangeAspect="1" noChangeArrowheads="1"/>
          </p:cNvPicPr>
          <p:nvPr/>
        </p:nvPicPr>
        <p:blipFill rotWithShape="1">
          <a:blip r:embed="rId3">
            <a:extLst>
              <a:ext uri="{28A0092B-C50C-407E-A947-70E740481C1C}">
                <a14:useLocalDpi xmlns:a14="http://schemas.microsoft.com/office/drawing/2010/main" val="0"/>
              </a:ext>
            </a:extLst>
          </a:blip>
          <a:srcRect l="8366" t="26368" r="7357" b="19599"/>
          <a:stretch/>
        </p:blipFill>
        <p:spPr bwMode="auto">
          <a:xfrm>
            <a:off x="6157844" y="1783713"/>
            <a:ext cx="5396312" cy="15744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6" idx="2"/>
            <a:endCxn id="10" idx="0"/>
          </p:cNvCxnSpPr>
          <p:nvPr/>
        </p:nvCxnSpPr>
        <p:spPr>
          <a:xfrm flipH="1">
            <a:off x="4349361" y="3358198"/>
            <a:ext cx="4506639"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1073212" y="4048125"/>
            <a:ext cx="4717272" cy="4920044"/>
            <a:chOff x="11073212" y="4048125"/>
            <a:chExt cx="4717272" cy="4920044"/>
          </a:xfrm>
        </p:grpSpPr>
        <p:sp>
          <p:nvSpPr>
            <p:cNvPr id="21" name="Rounded Rectangle 20"/>
            <p:cNvSpPr/>
            <p:nvPr/>
          </p:nvSpPr>
          <p:spPr>
            <a:xfrm>
              <a:off x="11073212" y="4048125"/>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360159" y="4471291"/>
              <a:ext cx="4143375" cy="507831"/>
            </a:xfrm>
            <a:prstGeom prst="rect">
              <a:avLst/>
            </a:prstGeom>
            <a:noFill/>
          </p:spPr>
          <p:txBody>
            <a:bodyPr wrap="square" rtlCol="0">
              <a:spAutoFit/>
            </a:bodyPr>
            <a:lstStyle/>
            <a:p>
              <a:pPr algn="ctr"/>
              <a:r>
                <a:rPr lang="en-US" b="1" smtClean="0">
                  <a:solidFill>
                    <a:schemeClr val="accent1">
                      <a:lumMod val="75000"/>
                    </a:schemeClr>
                  </a:solidFill>
                </a:rPr>
                <a:t>Conversational Actions</a:t>
              </a:r>
              <a:endParaRPr lang="en-US" b="1">
                <a:solidFill>
                  <a:schemeClr val="accent1">
                    <a:lumMod val="75000"/>
                  </a:schemeClr>
                </a:solidFill>
              </a:endParaRPr>
            </a:p>
          </p:txBody>
        </p:sp>
        <p:sp>
          <p:nvSpPr>
            <p:cNvPr id="33" name="TextBox 32"/>
            <p:cNvSpPr txBox="1"/>
            <p:nvPr/>
          </p:nvSpPr>
          <p:spPr>
            <a:xfrm>
              <a:off x="11272195" y="5523642"/>
              <a:ext cx="4319304" cy="2000548"/>
            </a:xfrm>
            <a:prstGeom prst="rect">
              <a:avLst/>
            </a:prstGeom>
            <a:noFill/>
          </p:spPr>
          <p:txBody>
            <a:bodyPr wrap="square" rtlCol="0">
              <a:spAutoFit/>
            </a:bodyPr>
            <a:lstStyle/>
            <a:p>
              <a:pPr marL="342900" indent="-342900">
                <a:buFont typeface="Arial" panose="020B0604020202020204" pitchFamily="34" charset="0"/>
                <a:buChar char="•"/>
              </a:pPr>
              <a:r>
                <a:rPr lang="en-US" sz="2500" smtClean="0"/>
                <a:t>Có thể xây dựng các câu lệnh tùy ý theo mục đích sử dụng</a:t>
              </a:r>
            </a:p>
            <a:p>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a:t>
              </a:r>
              <a:r>
                <a:rPr lang="en-US" sz="2400" smtClean="0"/>
                <a:t>tự nhiên hơn</a:t>
              </a:r>
              <a:endParaRPr lang="en-US" sz="2500"/>
            </a:p>
          </p:txBody>
        </p:sp>
      </p:grpSp>
      <p:cxnSp>
        <p:nvCxnSpPr>
          <p:cNvPr id="9" name="Straight Arrow Connector 8"/>
          <p:cNvCxnSpPr>
            <a:stCxn id="1026" idx="2"/>
            <a:endCxn id="21" idx="0"/>
          </p:cNvCxnSpPr>
          <p:nvPr/>
        </p:nvCxnSpPr>
        <p:spPr>
          <a:xfrm>
            <a:off x="8856000" y="3358198"/>
            <a:ext cx="4575848"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9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arn(inVertical)">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anim calcmode="lin" valueType="num">
                                      <p:cBhvr>
                                        <p:cTn id="21" dur="1000" fill="hold"/>
                                        <p:tgtEl>
                                          <p:spTgt spid="43"/>
                                        </p:tgtEl>
                                        <p:attrNameLst>
                                          <p:attrName>ppt_x</p:attrName>
                                        </p:attrNameLst>
                                      </p:cBhvr>
                                      <p:tavLst>
                                        <p:tav tm="0">
                                          <p:val>
                                            <p:strVal val="#ppt_x"/>
                                          </p:val>
                                        </p:tav>
                                        <p:tav tm="100000">
                                          <p:val>
                                            <p:strVal val="#ppt_x"/>
                                          </p:val>
                                        </p:tav>
                                      </p:tavLst>
                                    </p:anim>
                                    <p:anim calcmode="lin" valueType="num">
                                      <p:cBhvr>
                                        <p:cTn id="22" dur="1000" fill="hold"/>
                                        <p:tgtEl>
                                          <p:spTgt spid="4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99441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8973116" cy="648000"/>
          </a:xfrm>
        </p:spPr>
        <p:txBody>
          <a:bodyPr/>
          <a:lstStyle/>
          <a:p>
            <a:r>
              <a:rPr lang="en-US" b="1" spc="0" smtClean="0">
                <a:solidFill>
                  <a:schemeClr val="bg1"/>
                </a:solidFill>
                <a:latin typeface="+mn-lt"/>
                <a:cs typeface="Times New Roman" panose="02020603050405020304" pitchFamily="18" charset="0"/>
              </a:rPr>
              <a:t>CONVERSATIONAL ACTIONS</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14</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14</a:t>
            </a:fld>
            <a:endParaRPr lang="en-US" noProof="0"/>
          </a:p>
        </p:txBody>
      </p:sp>
      <p:grpSp>
        <p:nvGrpSpPr>
          <p:cNvPr id="16" name="Group 15"/>
          <p:cNvGrpSpPr/>
          <p:nvPr/>
        </p:nvGrpSpPr>
        <p:grpSpPr>
          <a:xfrm>
            <a:off x="3894389" y="3897073"/>
            <a:ext cx="11282531" cy="3023329"/>
            <a:chOff x="4260849" y="1997248"/>
            <a:chExt cx="10437914" cy="2622897"/>
          </a:xfrm>
        </p:grpSpPr>
        <p:pic>
          <p:nvPicPr>
            <p:cNvPr id="2054" name="Picture 6" descr="Conversational Actions (Dialogflow) | Dialogflow and legacy Actions SDK |  Google Develo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849" y="1997248"/>
              <a:ext cx="10203069" cy="262289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2831862" y="2971801"/>
              <a:ext cx="1866901" cy="1474104"/>
              <a:chOff x="12831862" y="2971801"/>
              <a:chExt cx="1866901" cy="1474104"/>
            </a:xfrm>
          </p:grpSpPr>
          <p:pic>
            <p:nvPicPr>
              <p:cNvPr id="13" name="Picture 12"/>
              <p:cNvPicPr>
                <a:picLocks noChangeAspect="1"/>
              </p:cNvPicPr>
              <p:nvPr/>
            </p:nvPicPr>
            <p:blipFill>
              <a:blip r:embed="rId4"/>
              <a:stretch>
                <a:fillRect/>
              </a:stretch>
            </p:blipFill>
            <p:spPr>
              <a:xfrm>
                <a:off x="13011359" y="2971801"/>
                <a:ext cx="1507909" cy="838200"/>
              </a:xfrm>
              <a:prstGeom prst="rect">
                <a:avLst/>
              </a:prstGeom>
            </p:spPr>
          </p:pic>
          <p:sp>
            <p:nvSpPr>
              <p:cNvPr id="14" name="TextBox 13"/>
              <p:cNvSpPr txBox="1"/>
              <p:nvPr/>
            </p:nvSpPr>
            <p:spPr>
              <a:xfrm>
                <a:off x="12831862" y="3984240"/>
                <a:ext cx="1866901" cy="461665"/>
              </a:xfrm>
              <a:prstGeom prst="rect">
                <a:avLst/>
              </a:prstGeom>
              <a:noFill/>
            </p:spPr>
            <p:txBody>
              <a:bodyPr wrap="square" rtlCol="0">
                <a:spAutoFit/>
              </a:bodyPr>
              <a:lstStyle/>
              <a:p>
                <a:pPr algn="ctr"/>
                <a:r>
                  <a:rPr lang="en-US" sz="2400" smtClean="0">
                    <a:solidFill>
                      <a:schemeClr val="tx1">
                        <a:lumMod val="50000"/>
                        <a:lumOff val="50000"/>
                      </a:schemeClr>
                    </a:solidFill>
                  </a:rPr>
                  <a:t>ThingsBoard</a:t>
                </a:r>
                <a:endParaRPr lang="en-US" sz="2400">
                  <a:solidFill>
                    <a:schemeClr val="tx1">
                      <a:lumMod val="50000"/>
                      <a:lumOff val="50000"/>
                    </a:schemeClr>
                  </a:solidFill>
                </a:endParaRPr>
              </a:p>
            </p:txBody>
          </p:sp>
        </p:grpSp>
      </p:grpSp>
      <p:grpSp>
        <p:nvGrpSpPr>
          <p:cNvPr id="17" name="Group 16"/>
          <p:cNvGrpSpPr/>
          <p:nvPr/>
        </p:nvGrpSpPr>
        <p:grpSpPr>
          <a:xfrm>
            <a:off x="1705419" y="4642896"/>
            <a:ext cx="13894015" cy="4771056"/>
            <a:chOff x="861891" y="2778143"/>
            <a:chExt cx="13894015" cy="4771056"/>
          </a:xfrm>
        </p:grpSpPr>
        <p:grpSp>
          <p:nvGrpSpPr>
            <p:cNvPr id="18" name="Group 17"/>
            <p:cNvGrpSpPr/>
            <p:nvPr/>
          </p:nvGrpSpPr>
          <p:grpSpPr>
            <a:xfrm>
              <a:off x="7266215" y="4059821"/>
              <a:ext cx="2677885" cy="2184231"/>
              <a:chOff x="7810499" y="4376057"/>
              <a:chExt cx="2677885" cy="2184231"/>
            </a:xfrm>
          </p:grpSpPr>
          <p:pic>
            <p:nvPicPr>
              <p:cNvPr id="31" name="Picture 30"/>
              <p:cNvPicPr>
                <a:picLocks noChangeAspect="1"/>
              </p:cNvPicPr>
              <p:nvPr/>
            </p:nvPicPr>
            <p:blipFill rotWithShape="1">
              <a:blip r:embed="rId5"/>
              <a:srcRect l="11905" t="14191" r="11396" b="13174"/>
              <a:stretch/>
            </p:blipFill>
            <p:spPr>
              <a:xfrm>
                <a:off x="8327571" y="4376057"/>
                <a:ext cx="1643743" cy="1556657"/>
              </a:xfrm>
              <a:prstGeom prst="rect">
                <a:avLst/>
              </a:prstGeom>
            </p:spPr>
          </p:pic>
          <p:sp>
            <p:nvSpPr>
              <p:cNvPr id="32" name="TextBox 31"/>
              <p:cNvSpPr txBox="1"/>
              <p:nvPr/>
            </p:nvSpPr>
            <p:spPr>
              <a:xfrm>
                <a:off x="7810499" y="6052457"/>
                <a:ext cx="2677885" cy="507831"/>
              </a:xfrm>
              <a:prstGeom prst="rect">
                <a:avLst/>
              </a:prstGeom>
              <a:noFill/>
            </p:spPr>
            <p:txBody>
              <a:bodyPr wrap="square" rtlCol="0">
                <a:spAutoFit/>
              </a:bodyPr>
              <a:lstStyle/>
              <a:p>
                <a:pPr algn="ctr"/>
                <a:r>
                  <a:rPr lang="en-US" b="1" smtClean="0">
                    <a:solidFill>
                      <a:schemeClr val="tx1">
                        <a:lumMod val="65000"/>
                        <a:lumOff val="35000"/>
                      </a:schemeClr>
                    </a:solidFill>
                  </a:rPr>
                  <a:t>Assistant NLU</a:t>
                </a:r>
                <a:endParaRPr lang="en-US" b="1">
                  <a:solidFill>
                    <a:schemeClr val="tx1">
                      <a:lumMod val="65000"/>
                      <a:lumOff val="35000"/>
                    </a:schemeClr>
                  </a:solidFill>
                </a:endParaRPr>
              </a:p>
            </p:txBody>
          </p:sp>
        </p:grpSp>
        <p:sp>
          <p:nvSpPr>
            <p:cNvPr id="19" name="TextBox 18"/>
            <p:cNvSpPr txBox="1"/>
            <p:nvPr/>
          </p:nvSpPr>
          <p:spPr>
            <a:xfrm>
              <a:off x="861891" y="3811675"/>
              <a:ext cx="4776909" cy="461665"/>
            </a:xfrm>
            <a:prstGeom prst="rect">
              <a:avLst/>
            </a:prstGeom>
            <a:noFill/>
          </p:spPr>
          <p:txBody>
            <a:bodyPr wrap="square" rtlCol="0">
              <a:spAutoFit/>
            </a:bodyPr>
            <a:lstStyle/>
            <a:p>
              <a:r>
                <a:rPr lang="en-US" sz="2400" smtClean="0"/>
                <a:t>Turn </a:t>
              </a:r>
              <a:r>
                <a:rPr lang="en-US" sz="2400" b="1" smtClean="0">
                  <a:solidFill>
                    <a:schemeClr val="accent6">
                      <a:lumMod val="75000"/>
                    </a:schemeClr>
                  </a:solidFill>
                </a:rPr>
                <a:t>on</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livingroom light</a:t>
              </a:r>
              <a:endParaRPr lang="en-US" sz="2400" b="1">
                <a:solidFill>
                  <a:schemeClr val="accent1">
                    <a:lumMod val="75000"/>
                  </a:schemeClr>
                </a:solidFill>
              </a:endParaRPr>
            </a:p>
          </p:txBody>
        </p:sp>
        <p:sp>
          <p:nvSpPr>
            <p:cNvPr id="20" name="TextBox 19"/>
            <p:cNvSpPr txBox="1"/>
            <p:nvPr/>
          </p:nvSpPr>
          <p:spPr>
            <a:xfrm>
              <a:off x="861891" y="4900906"/>
              <a:ext cx="4776910" cy="461665"/>
            </a:xfrm>
            <a:prstGeom prst="rect">
              <a:avLst/>
            </a:prstGeom>
            <a:noFill/>
          </p:spPr>
          <p:txBody>
            <a:bodyPr wrap="square" rtlCol="0">
              <a:spAutoFit/>
            </a:bodyPr>
            <a:lstStyle/>
            <a:p>
              <a:r>
                <a:rPr lang="en-US" sz="2400" b="1" smtClean="0">
                  <a:solidFill>
                    <a:schemeClr val="accent6">
                      <a:lumMod val="75000"/>
                    </a:schemeClr>
                  </a:solidFill>
                </a:rPr>
                <a:t>Close</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front door</a:t>
              </a:r>
              <a:endParaRPr lang="en-US" sz="2400" b="1">
                <a:solidFill>
                  <a:schemeClr val="accent1">
                    <a:lumMod val="75000"/>
                  </a:schemeClr>
                </a:solidFill>
              </a:endParaRPr>
            </a:p>
          </p:txBody>
        </p:sp>
        <p:sp>
          <p:nvSpPr>
            <p:cNvPr id="21" name="TextBox 20"/>
            <p:cNvSpPr txBox="1"/>
            <p:nvPr/>
          </p:nvSpPr>
          <p:spPr>
            <a:xfrm>
              <a:off x="861891" y="5990137"/>
              <a:ext cx="4776909" cy="461665"/>
            </a:xfrm>
            <a:prstGeom prst="rect">
              <a:avLst/>
            </a:prstGeom>
            <a:noFill/>
          </p:spPr>
          <p:txBody>
            <a:bodyPr wrap="square" rtlCol="0">
              <a:spAutoFit/>
            </a:bodyPr>
            <a:lstStyle/>
            <a:p>
              <a:r>
                <a:rPr lang="en-US" sz="2400" smtClean="0"/>
                <a:t>What’s the </a:t>
              </a:r>
              <a:r>
                <a:rPr lang="en-US" sz="2400" b="1" smtClean="0">
                  <a:solidFill>
                    <a:schemeClr val="accent3">
                      <a:lumMod val="50000"/>
                    </a:schemeClr>
                  </a:solidFill>
                </a:rPr>
                <a:t>weather</a:t>
              </a:r>
              <a:r>
                <a:rPr lang="en-US" sz="2400" smtClean="0"/>
                <a:t> like </a:t>
              </a:r>
              <a:r>
                <a:rPr lang="en-US" sz="2400" b="1" smtClean="0">
                  <a:solidFill>
                    <a:schemeClr val="accent5">
                      <a:lumMod val="50000"/>
                    </a:schemeClr>
                  </a:solidFill>
                </a:rPr>
                <a:t>today</a:t>
              </a:r>
              <a:r>
                <a:rPr lang="en-US" sz="2400" smtClean="0"/>
                <a:t>? </a:t>
              </a:r>
              <a:endParaRPr lang="en-US" sz="2400" b="1">
                <a:solidFill>
                  <a:schemeClr val="accent1">
                    <a:lumMod val="75000"/>
                  </a:schemeClr>
                </a:solidFill>
              </a:endParaRPr>
            </a:p>
          </p:txBody>
        </p:sp>
        <p:cxnSp>
          <p:nvCxnSpPr>
            <p:cNvPr id="22" name="Straight Arrow Connector 21"/>
            <p:cNvCxnSpPr>
              <a:stCxn id="21" idx="3"/>
            </p:cNvCxnSpPr>
            <p:nvPr/>
          </p:nvCxnSpPr>
          <p:spPr>
            <a:xfrm flipV="1">
              <a:off x="5638800" y="5616480"/>
              <a:ext cx="1541929" cy="6044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3"/>
            </p:cNvCxnSpPr>
            <p:nvPr/>
          </p:nvCxnSpPr>
          <p:spPr>
            <a:xfrm>
              <a:off x="5638801" y="5131739"/>
              <a:ext cx="1541928" cy="31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3"/>
            </p:cNvCxnSpPr>
            <p:nvPr/>
          </p:nvCxnSpPr>
          <p:spPr>
            <a:xfrm>
              <a:off x="5638800" y="4042508"/>
              <a:ext cx="1541929" cy="672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879106" y="5163671"/>
              <a:ext cx="18076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1957638" y="2778143"/>
              <a:ext cx="2798268" cy="4771056"/>
              <a:chOff x="11957638" y="2790921"/>
              <a:chExt cx="2798268" cy="4771056"/>
            </a:xfrm>
          </p:grpSpPr>
          <p:sp>
            <p:nvSpPr>
              <p:cNvPr id="29" name="Rounded Rectangle 28"/>
              <p:cNvSpPr/>
              <p:nvPr/>
            </p:nvSpPr>
            <p:spPr>
              <a:xfrm>
                <a:off x="11957638" y="2790921"/>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Control Devices Intent</a:t>
                </a:r>
              </a:p>
              <a:p>
                <a:pPr algn="ctr"/>
                <a:endParaRPr lang="en-US" sz="2400" b="1" smtClean="0">
                  <a:solidFill>
                    <a:schemeClr val="tx1"/>
                  </a:solidFill>
                </a:endParaRPr>
              </a:p>
              <a:p>
                <a:pPr algn="ctr"/>
                <a:r>
                  <a:rPr lang="en-US" sz="2400" b="1" smtClean="0">
                    <a:solidFill>
                      <a:srgbClr val="C00000"/>
                    </a:solidFill>
                  </a:rPr>
                  <a:t>$status</a:t>
                </a:r>
              </a:p>
              <a:p>
                <a:pPr algn="ctr"/>
                <a:r>
                  <a:rPr lang="en-US" sz="2400" b="1" smtClean="0">
                    <a:solidFill>
                      <a:schemeClr val="accent1">
                        <a:lumMod val="50000"/>
                      </a:schemeClr>
                    </a:solidFill>
                  </a:rPr>
                  <a:t>$device</a:t>
                </a:r>
                <a:endParaRPr lang="en-US" sz="2400" b="1">
                  <a:solidFill>
                    <a:schemeClr val="accent1">
                      <a:lumMod val="50000"/>
                    </a:schemeClr>
                  </a:solidFill>
                </a:endParaRPr>
              </a:p>
            </p:txBody>
          </p:sp>
          <p:sp>
            <p:nvSpPr>
              <p:cNvPr id="30" name="Rounded Rectangle 29"/>
              <p:cNvSpPr/>
              <p:nvPr/>
            </p:nvSpPr>
            <p:spPr>
              <a:xfrm>
                <a:off x="11957638" y="5341627"/>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accent3">
                        <a:lumMod val="50000"/>
                      </a:schemeClr>
                    </a:solidFill>
                  </a:rPr>
                  <a:t>Forecast Intent</a:t>
                </a:r>
              </a:p>
              <a:p>
                <a:pPr algn="ctr"/>
                <a:endParaRPr lang="en-US" sz="2400" b="1" smtClean="0">
                  <a:solidFill>
                    <a:schemeClr val="tx1"/>
                  </a:solidFill>
                </a:endParaRPr>
              </a:p>
              <a:p>
                <a:pPr algn="ctr"/>
                <a:r>
                  <a:rPr lang="en-US" sz="2400" b="1" smtClean="0">
                    <a:solidFill>
                      <a:schemeClr val="accent5">
                        <a:lumMod val="75000"/>
                      </a:schemeClr>
                    </a:solidFill>
                  </a:rPr>
                  <a:t>$time</a:t>
                </a:r>
              </a:p>
            </p:txBody>
          </p:sp>
        </p:grpSp>
        <p:sp>
          <p:nvSpPr>
            <p:cNvPr id="28" name="TextBox 27"/>
            <p:cNvSpPr txBox="1"/>
            <p:nvPr/>
          </p:nvSpPr>
          <p:spPr>
            <a:xfrm>
              <a:off x="9732471" y="4656358"/>
              <a:ext cx="1954306" cy="461665"/>
            </a:xfrm>
            <a:prstGeom prst="rect">
              <a:avLst/>
            </a:prstGeom>
            <a:noFill/>
          </p:spPr>
          <p:txBody>
            <a:bodyPr wrap="square" rtlCol="0">
              <a:spAutoFit/>
            </a:bodyPr>
            <a:lstStyle/>
            <a:p>
              <a:pPr algn="ctr"/>
              <a:r>
                <a:rPr lang="en-US" sz="2400" smtClean="0"/>
                <a:t>Match intent</a:t>
              </a:r>
              <a:endParaRPr lang="en-US" sz="2400"/>
            </a:p>
          </p:txBody>
        </p:sp>
      </p:grpSp>
      <p:grpSp>
        <p:nvGrpSpPr>
          <p:cNvPr id="33" name="Group 32"/>
          <p:cNvGrpSpPr/>
          <p:nvPr/>
        </p:nvGrpSpPr>
        <p:grpSpPr>
          <a:xfrm>
            <a:off x="10612196" y="1542171"/>
            <a:ext cx="5199265" cy="6543551"/>
            <a:chOff x="9732471" y="1291193"/>
            <a:chExt cx="5199265" cy="6543551"/>
          </a:xfrm>
        </p:grpSpPr>
        <p:sp>
          <p:nvSpPr>
            <p:cNvPr id="34" name="Rounded Rectangle 33"/>
            <p:cNvSpPr/>
            <p:nvPr/>
          </p:nvSpPr>
          <p:spPr>
            <a:xfrm>
              <a:off x="9732471" y="2374611"/>
              <a:ext cx="5199265" cy="5460133"/>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rotWithShape="1">
            <a:blip r:embed="rId6"/>
            <a:srcRect t="17726" b="16521"/>
            <a:stretch/>
          </p:blipFill>
          <p:spPr>
            <a:xfrm>
              <a:off x="10689040" y="1291193"/>
              <a:ext cx="3286125" cy="914401"/>
            </a:xfrm>
            <a:prstGeom prst="rect">
              <a:avLst/>
            </a:prstGeom>
          </p:spPr>
        </p:pic>
      </p:grpSp>
    </p:spTree>
    <p:extLst>
      <p:ext uri="{BB962C8B-B14F-4D97-AF65-F5344CB8AC3E}">
        <p14:creationId xmlns:p14="http://schemas.microsoft.com/office/powerpoint/2010/main" val="17582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42"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4.16667E-6 -1.60494E-6 L -4.16667E-6 -0.25 " pathEditMode="relative" rAng="0" ptsTypes="AA">
                                      <p:cBhvr>
                                        <p:cTn id="19" dur="1500" fill="hold"/>
                                        <p:tgtEl>
                                          <p:spTgt spid="16"/>
                                        </p:tgtEl>
                                        <p:attrNameLst>
                                          <p:attrName>ppt_x</p:attrName>
                                          <p:attrName>ppt_y</p:attrName>
                                        </p:attrNameLst>
                                      </p:cBhvr>
                                      <p:rCtr x="0" y="-12500"/>
                                    </p:animMotion>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xit" presetSubtype="0" fill="hold" nodeType="clickEffect">
                                  <p:stCondLst>
                                    <p:cond delay="0"/>
                                  </p:stCondLst>
                                  <p:childTnLst>
                                    <p:animEffect transition="out" filter="fade">
                                      <p:cBhvr>
                                        <p:cTn id="29" dur="1000"/>
                                        <p:tgtEl>
                                          <p:spTgt spid="16"/>
                                        </p:tgtEl>
                                      </p:cBhvr>
                                    </p:animEffect>
                                    <p:anim calcmode="lin" valueType="num">
                                      <p:cBhvr>
                                        <p:cTn id="30" dur="1000"/>
                                        <p:tgtEl>
                                          <p:spTgt spid="16"/>
                                        </p:tgtEl>
                                        <p:attrNameLst>
                                          <p:attrName>ppt_x</p:attrName>
                                        </p:attrNameLst>
                                      </p:cBhvr>
                                      <p:tavLst>
                                        <p:tav tm="0">
                                          <p:val>
                                            <p:strVal val="ppt_x"/>
                                          </p:val>
                                        </p:tav>
                                        <p:tav tm="100000">
                                          <p:val>
                                            <p:strVal val="ppt_x"/>
                                          </p:val>
                                        </p:tav>
                                      </p:tavLst>
                                    </p:anim>
                                    <p:anim calcmode="lin" valueType="num">
                                      <p:cBhvr>
                                        <p:cTn id="31" dur="1000"/>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par>
                                <p:cTn id="33" presetID="64" presetClass="path" presetSubtype="0" accel="50000" decel="50000" fill="hold" nodeType="withEffect">
                                  <p:stCondLst>
                                    <p:cond delay="0"/>
                                  </p:stCondLst>
                                  <p:childTnLst>
                                    <p:animMotion origin="layout" path="M -2.77778E-7 9.87654E-7 L 0.00104 -0.16096 " pathEditMode="relative" rAng="0" ptsTypes="AA">
                                      <p:cBhvr>
                                        <p:cTn id="34" dur="1000" fill="hold"/>
                                        <p:tgtEl>
                                          <p:spTgt spid="17"/>
                                        </p:tgtEl>
                                        <p:attrNameLst>
                                          <p:attrName>ppt_x</p:attrName>
                                          <p:attrName>ppt_y</p:attrName>
                                        </p:attrNameLst>
                                      </p:cBhvr>
                                      <p:rCtr x="52" y="-8056"/>
                                    </p:animMotion>
                                  </p:childTnLst>
                                </p:cTn>
                              </p:par>
                              <p:par>
                                <p:cTn id="35" presetID="42"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5540188"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4505890" cy="648000"/>
          </a:xfrm>
        </p:spPr>
        <p:txBody>
          <a:bodyPr/>
          <a:lstStyle/>
          <a:p>
            <a:r>
              <a:rPr lang="en-US" b="1" spc="0" smtClean="0">
                <a:solidFill>
                  <a:schemeClr val="bg1"/>
                </a:solidFill>
                <a:latin typeface="+mn-lt"/>
                <a:cs typeface="Times New Roman" panose="02020603050405020304" pitchFamily="18" charset="0"/>
              </a:rPr>
              <a:t>DIALOGFLOW</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15</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15</a:t>
            </a:fld>
            <a:endParaRPr lang="en-US" noProof="0"/>
          </a:p>
        </p:txBody>
      </p:sp>
      <p:pic>
        <p:nvPicPr>
          <p:cNvPr id="5" name="Picture 4"/>
          <p:cNvPicPr>
            <a:picLocks noChangeAspect="1"/>
          </p:cNvPicPr>
          <p:nvPr/>
        </p:nvPicPr>
        <p:blipFill>
          <a:blip r:embed="rId3"/>
          <a:stretch>
            <a:fillRect/>
          </a:stretch>
        </p:blipFill>
        <p:spPr>
          <a:xfrm>
            <a:off x="1239254" y="3068450"/>
            <a:ext cx="9763125" cy="4867275"/>
          </a:xfrm>
          <a:prstGeom prst="rect">
            <a:avLst/>
          </a:prstGeom>
        </p:spPr>
      </p:pic>
      <p:grpSp>
        <p:nvGrpSpPr>
          <p:cNvPr id="9" name="Group 8"/>
          <p:cNvGrpSpPr/>
          <p:nvPr/>
        </p:nvGrpSpPr>
        <p:grpSpPr>
          <a:xfrm>
            <a:off x="1239254" y="2033013"/>
            <a:ext cx="4776909" cy="1382541"/>
            <a:chOff x="1239254" y="2033013"/>
            <a:chExt cx="4776909" cy="1382541"/>
          </a:xfrm>
        </p:grpSpPr>
        <p:sp>
          <p:nvSpPr>
            <p:cNvPr id="11" name="TextBox 10"/>
            <p:cNvSpPr txBox="1"/>
            <p:nvPr/>
          </p:nvSpPr>
          <p:spPr>
            <a:xfrm>
              <a:off x="1239254" y="2033013"/>
              <a:ext cx="4776909" cy="461665"/>
            </a:xfrm>
            <a:prstGeom prst="rect">
              <a:avLst/>
            </a:prstGeom>
            <a:noFill/>
          </p:spPr>
          <p:txBody>
            <a:bodyPr wrap="square" rtlCol="0">
              <a:spAutoFit/>
            </a:bodyPr>
            <a:lstStyle/>
            <a:p>
              <a:r>
                <a:rPr lang="en-US" sz="2400" smtClean="0"/>
                <a:t>Turn </a:t>
              </a:r>
              <a:r>
                <a:rPr lang="en-US" sz="2400" b="1" smtClean="0">
                  <a:solidFill>
                    <a:schemeClr val="accent6">
                      <a:lumMod val="75000"/>
                    </a:schemeClr>
                  </a:solidFill>
                </a:rPr>
                <a:t>on</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livingroom light</a:t>
              </a:r>
              <a:endParaRPr lang="en-US" sz="2400" b="1">
                <a:solidFill>
                  <a:schemeClr val="accent1">
                    <a:lumMod val="75000"/>
                  </a:schemeClr>
                </a:solidFill>
              </a:endParaRPr>
            </a:p>
          </p:txBody>
        </p:sp>
        <p:cxnSp>
          <p:nvCxnSpPr>
            <p:cNvPr id="7" name="Curved Connector 6"/>
            <p:cNvCxnSpPr>
              <a:endCxn id="11" idx="2"/>
            </p:cNvCxnSpPr>
            <p:nvPr/>
          </p:nvCxnSpPr>
          <p:spPr>
            <a:xfrm rot="5400000" flipH="1" flipV="1">
              <a:off x="2890864" y="2678709"/>
              <a:ext cx="920875" cy="55281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720352" y="4737870"/>
            <a:ext cx="2223248" cy="2332354"/>
            <a:chOff x="3720352" y="4737870"/>
            <a:chExt cx="2223248" cy="2332354"/>
          </a:xfrm>
        </p:grpSpPr>
        <p:sp>
          <p:nvSpPr>
            <p:cNvPr id="12" name="Rectangle 11"/>
            <p:cNvSpPr/>
            <p:nvPr/>
          </p:nvSpPr>
          <p:spPr>
            <a:xfrm>
              <a:off x="3720352" y="4737870"/>
              <a:ext cx="2223248" cy="72835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a:t>Control_Devices</a:t>
              </a:r>
              <a:endParaRPr lang="en-US" sz="1900" b="1"/>
            </a:p>
          </p:txBody>
        </p:sp>
        <p:sp>
          <p:nvSpPr>
            <p:cNvPr id="18" name="Rectangle 17"/>
            <p:cNvSpPr/>
            <p:nvPr/>
          </p:nvSpPr>
          <p:spPr>
            <a:xfrm>
              <a:off x="3720352" y="5544668"/>
              <a:ext cx="2223248" cy="72835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Get_Status</a:t>
              </a:r>
              <a:endParaRPr lang="en-US" sz="1900" b="1"/>
            </a:p>
          </p:txBody>
        </p:sp>
        <p:sp>
          <p:nvSpPr>
            <p:cNvPr id="19" name="Rectangle 18"/>
            <p:cNvSpPr/>
            <p:nvPr/>
          </p:nvSpPr>
          <p:spPr>
            <a:xfrm>
              <a:off x="3720352" y="6341866"/>
              <a:ext cx="2223248" cy="72835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Default</a:t>
              </a:r>
              <a:endParaRPr lang="en-US" sz="1900" b="1"/>
            </a:p>
          </p:txBody>
        </p:sp>
      </p:grpSp>
      <p:grpSp>
        <p:nvGrpSpPr>
          <p:cNvPr id="15" name="Group 14"/>
          <p:cNvGrpSpPr/>
          <p:nvPr/>
        </p:nvGrpSpPr>
        <p:grpSpPr>
          <a:xfrm>
            <a:off x="7031119" y="4430841"/>
            <a:ext cx="3739412" cy="847142"/>
            <a:chOff x="10702729" y="4314299"/>
            <a:chExt cx="3739412" cy="847142"/>
          </a:xfrm>
        </p:grpSpPr>
        <p:sp>
          <p:nvSpPr>
            <p:cNvPr id="21" name="Round Same Side Corner Rectangle 20"/>
            <p:cNvSpPr/>
            <p:nvPr/>
          </p:nvSpPr>
          <p:spPr>
            <a:xfrm>
              <a:off x="10702729" y="4314299"/>
              <a:ext cx="3739412" cy="847142"/>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            </a:t>
              </a:r>
              <a:r>
                <a:rPr lang="en-US" sz="2400" b="1" smtClean="0"/>
                <a:t>Control_Devices</a:t>
              </a:r>
              <a:endParaRPr lang="en-US" sz="1900" b="1"/>
            </a:p>
          </p:txBody>
        </p:sp>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1842" y1="75949" x2="61842" y2="75949"/>
                        </a14:backgroundRemoval>
                      </a14:imgEffect>
                      <a14:imgEffect>
                        <a14:brightnessContrast bright="100000"/>
                      </a14:imgEffect>
                    </a14:imgLayer>
                  </a14:imgProps>
                </a:ext>
              </a:extLst>
            </a:blip>
            <a:stretch>
              <a:fillRect/>
            </a:stretch>
          </p:blipFill>
          <p:spPr>
            <a:xfrm>
              <a:off x="11002379" y="4487032"/>
              <a:ext cx="482625" cy="501676"/>
            </a:xfrm>
            <a:prstGeom prst="rect">
              <a:avLst/>
            </a:prstGeom>
          </p:spPr>
        </p:pic>
      </p:grpSp>
      <p:grpSp>
        <p:nvGrpSpPr>
          <p:cNvPr id="32" name="Group 31"/>
          <p:cNvGrpSpPr/>
          <p:nvPr/>
        </p:nvGrpSpPr>
        <p:grpSpPr>
          <a:xfrm>
            <a:off x="10158549" y="876670"/>
            <a:ext cx="6545077" cy="4836248"/>
            <a:chOff x="10158549" y="876670"/>
            <a:chExt cx="6545077" cy="4836248"/>
          </a:xfrm>
        </p:grpSpPr>
        <p:pic>
          <p:nvPicPr>
            <p:cNvPr id="16" name="Picture 15"/>
            <p:cNvPicPr>
              <a:picLocks noChangeAspect="1"/>
            </p:cNvPicPr>
            <p:nvPr/>
          </p:nvPicPr>
          <p:blipFill rotWithShape="1">
            <a:blip r:embed="rId6"/>
            <a:srcRect t="34212"/>
            <a:stretch/>
          </p:blipFill>
          <p:spPr>
            <a:xfrm rot="304137">
              <a:off x="12948873" y="876670"/>
              <a:ext cx="3754753" cy="26136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25" name="Curved Connector 24"/>
            <p:cNvCxnSpPr/>
            <p:nvPr/>
          </p:nvCxnSpPr>
          <p:spPr>
            <a:xfrm flipV="1">
              <a:off x="10158549" y="3068450"/>
              <a:ext cx="2679470" cy="2644468"/>
            </a:xfrm>
            <a:prstGeom prst="curvedConnector3">
              <a:avLst>
                <a:gd name="adj1" fmla="val 50000"/>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Freeform 26"/>
          <p:cNvSpPr/>
          <p:nvPr/>
        </p:nvSpPr>
        <p:spPr>
          <a:xfrm>
            <a:off x="10255624" y="2483224"/>
            <a:ext cx="2779058" cy="3326085"/>
          </a:xfrm>
          <a:custGeom>
            <a:avLst/>
            <a:gdLst>
              <a:gd name="connsiteX0" fmla="*/ 0 w 2779058"/>
              <a:gd name="connsiteY0" fmla="*/ 3299011 h 3326085"/>
              <a:gd name="connsiteX1" fmla="*/ 251011 w 2779058"/>
              <a:gd name="connsiteY1" fmla="*/ 3325905 h 3326085"/>
              <a:gd name="connsiteX2" fmla="*/ 394447 w 2779058"/>
              <a:gd name="connsiteY2" fmla="*/ 3307976 h 3326085"/>
              <a:gd name="connsiteX3" fmla="*/ 448235 w 2779058"/>
              <a:gd name="connsiteY3" fmla="*/ 3281082 h 3326085"/>
              <a:gd name="connsiteX4" fmla="*/ 484094 w 2779058"/>
              <a:gd name="connsiteY4" fmla="*/ 3263152 h 3326085"/>
              <a:gd name="connsiteX5" fmla="*/ 519952 w 2779058"/>
              <a:gd name="connsiteY5" fmla="*/ 3236258 h 3326085"/>
              <a:gd name="connsiteX6" fmla="*/ 582705 w 2779058"/>
              <a:gd name="connsiteY6" fmla="*/ 3209364 h 3326085"/>
              <a:gd name="connsiteX7" fmla="*/ 636494 w 2779058"/>
              <a:gd name="connsiteY7" fmla="*/ 3173505 h 3326085"/>
              <a:gd name="connsiteX8" fmla="*/ 726141 w 2779058"/>
              <a:gd name="connsiteY8" fmla="*/ 3119717 h 3326085"/>
              <a:gd name="connsiteX9" fmla="*/ 797858 w 2779058"/>
              <a:gd name="connsiteY9" fmla="*/ 3056964 h 3326085"/>
              <a:gd name="connsiteX10" fmla="*/ 824752 w 2779058"/>
              <a:gd name="connsiteY10" fmla="*/ 3039035 h 3326085"/>
              <a:gd name="connsiteX11" fmla="*/ 869576 w 2779058"/>
              <a:gd name="connsiteY11" fmla="*/ 2985247 h 3326085"/>
              <a:gd name="connsiteX12" fmla="*/ 878541 w 2779058"/>
              <a:gd name="connsiteY12" fmla="*/ 2958352 h 3326085"/>
              <a:gd name="connsiteX13" fmla="*/ 977152 w 2779058"/>
              <a:gd name="connsiteY13" fmla="*/ 2868705 h 3326085"/>
              <a:gd name="connsiteX14" fmla="*/ 995082 w 2779058"/>
              <a:gd name="connsiteY14" fmla="*/ 2832847 h 3326085"/>
              <a:gd name="connsiteX15" fmla="*/ 1039905 w 2779058"/>
              <a:gd name="connsiteY15" fmla="*/ 2761129 h 3326085"/>
              <a:gd name="connsiteX16" fmla="*/ 1057835 w 2779058"/>
              <a:gd name="connsiteY16" fmla="*/ 2707341 h 3326085"/>
              <a:gd name="connsiteX17" fmla="*/ 1120588 w 2779058"/>
              <a:gd name="connsiteY17" fmla="*/ 2590800 h 3326085"/>
              <a:gd name="connsiteX18" fmla="*/ 1129552 w 2779058"/>
              <a:gd name="connsiteY18" fmla="*/ 2554941 h 3326085"/>
              <a:gd name="connsiteX19" fmla="*/ 1147482 w 2779058"/>
              <a:gd name="connsiteY19" fmla="*/ 2537011 h 3326085"/>
              <a:gd name="connsiteX20" fmla="*/ 1138517 w 2779058"/>
              <a:gd name="connsiteY20" fmla="*/ 2393576 h 3326085"/>
              <a:gd name="connsiteX21" fmla="*/ 1084729 w 2779058"/>
              <a:gd name="connsiteY21" fmla="*/ 1801905 h 3326085"/>
              <a:gd name="connsiteX22" fmla="*/ 1066800 w 2779058"/>
              <a:gd name="connsiteY22" fmla="*/ 1775011 h 3326085"/>
              <a:gd name="connsiteX23" fmla="*/ 1013011 w 2779058"/>
              <a:gd name="connsiteY23" fmla="*/ 1730188 h 3326085"/>
              <a:gd name="connsiteX24" fmla="*/ 995082 w 2779058"/>
              <a:gd name="connsiteY24" fmla="*/ 1712258 h 3326085"/>
              <a:gd name="connsiteX25" fmla="*/ 968188 w 2779058"/>
              <a:gd name="connsiteY25" fmla="*/ 1694329 h 3326085"/>
              <a:gd name="connsiteX26" fmla="*/ 905435 w 2779058"/>
              <a:gd name="connsiteY26" fmla="*/ 1649505 h 3326085"/>
              <a:gd name="connsiteX27" fmla="*/ 824752 w 2779058"/>
              <a:gd name="connsiteY27" fmla="*/ 1658470 h 3326085"/>
              <a:gd name="connsiteX28" fmla="*/ 762000 w 2779058"/>
              <a:gd name="connsiteY28" fmla="*/ 1730188 h 3326085"/>
              <a:gd name="connsiteX29" fmla="*/ 744070 w 2779058"/>
              <a:gd name="connsiteY29" fmla="*/ 1766047 h 3326085"/>
              <a:gd name="connsiteX30" fmla="*/ 735105 w 2779058"/>
              <a:gd name="connsiteY30" fmla="*/ 1792941 h 3326085"/>
              <a:gd name="connsiteX31" fmla="*/ 708211 w 2779058"/>
              <a:gd name="connsiteY31" fmla="*/ 1846729 h 3326085"/>
              <a:gd name="connsiteX32" fmla="*/ 717176 w 2779058"/>
              <a:gd name="connsiteY32" fmla="*/ 1990164 h 3326085"/>
              <a:gd name="connsiteX33" fmla="*/ 762000 w 2779058"/>
              <a:gd name="connsiteY33" fmla="*/ 2052917 h 3326085"/>
              <a:gd name="connsiteX34" fmla="*/ 869576 w 2779058"/>
              <a:gd name="connsiteY34" fmla="*/ 2097741 h 3326085"/>
              <a:gd name="connsiteX35" fmla="*/ 1039905 w 2779058"/>
              <a:gd name="connsiteY35" fmla="*/ 2088776 h 3326085"/>
              <a:gd name="connsiteX36" fmla="*/ 1066800 w 2779058"/>
              <a:gd name="connsiteY36" fmla="*/ 2070847 h 3326085"/>
              <a:gd name="connsiteX37" fmla="*/ 1102658 w 2779058"/>
              <a:gd name="connsiteY37" fmla="*/ 2061882 h 3326085"/>
              <a:gd name="connsiteX38" fmla="*/ 1165411 w 2779058"/>
              <a:gd name="connsiteY38" fmla="*/ 2026023 h 3326085"/>
              <a:gd name="connsiteX39" fmla="*/ 1201270 w 2779058"/>
              <a:gd name="connsiteY39" fmla="*/ 2008094 h 3326085"/>
              <a:gd name="connsiteX40" fmla="*/ 1290917 w 2779058"/>
              <a:gd name="connsiteY40" fmla="*/ 1909482 h 3326085"/>
              <a:gd name="connsiteX41" fmla="*/ 1317811 w 2779058"/>
              <a:gd name="connsiteY41" fmla="*/ 1882588 h 3326085"/>
              <a:gd name="connsiteX42" fmla="*/ 1353670 w 2779058"/>
              <a:gd name="connsiteY42" fmla="*/ 1828800 h 3326085"/>
              <a:gd name="connsiteX43" fmla="*/ 1389529 w 2779058"/>
              <a:gd name="connsiteY43" fmla="*/ 1766047 h 3326085"/>
              <a:gd name="connsiteX44" fmla="*/ 1407458 w 2779058"/>
              <a:gd name="connsiteY44" fmla="*/ 1730188 h 3326085"/>
              <a:gd name="connsiteX45" fmla="*/ 1434352 w 2779058"/>
              <a:gd name="connsiteY45" fmla="*/ 1694329 h 3326085"/>
              <a:gd name="connsiteX46" fmla="*/ 1452282 w 2779058"/>
              <a:gd name="connsiteY46" fmla="*/ 1649505 h 3326085"/>
              <a:gd name="connsiteX47" fmla="*/ 1497105 w 2779058"/>
              <a:gd name="connsiteY47" fmla="*/ 1613647 h 3326085"/>
              <a:gd name="connsiteX48" fmla="*/ 1506070 w 2779058"/>
              <a:gd name="connsiteY48" fmla="*/ 1586752 h 3326085"/>
              <a:gd name="connsiteX49" fmla="*/ 1604682 w 2779058"/>
              <a:gd name="connsiteY49" fmla="*/ 1461247 h 3326085"/>
              <a:gd name="connsiteX50" fmla="*/ 1640541 w 2779058"/>
              <a:gd name="connsiteY50" fmla="*/ 1389529 h 3326085"/>
              <a:gd name="connsiteX51" fmla="*/ 1667435 w 2779058"/>
              <a:gd name="connsiteY51" fmla="*/ 1353670 h 3326085"/>
              <a:gd name="connsiteX52" fmla="*/ 1685364 w 2779058"/>
              <a:gd name="connsiteY52" fmla="*/ 1308847 h 3326085"/>
              <a:gd name="connsiteX53" fmla="*/ 1721223 w 2779058"/>
              <a:gd name="connsiteY53" fmla="*/ 1237129 h 3326085"/>
              <a:gd name="connsiteX54" fmla="*/ 1757082 w 2779058"/>
              <a:gd name="connsiteY54" fmla="*/ 1147482 h 3326085"/>
              <a:gd name="connsiteX55" fmla="*/ 1766047 w 2779058"/>
              <a:gd name="connsiteY55" fmla="*/ 1120588 h 3326085"/>
              <a:gd name="connsiteX56" fmla="*/ 1819835 w 2779058"/>
              <a:gd name="connsiteY56" fmla="*/ 1030941 h 3326085"/>
              <a:gd name="connsiteX57" fmla="*/ 1828800 w 2779058"/>
              <a:gd name="connsiteY57" fmla="*/ 1004047 h 3326085"/>
              <a:gd name="connsiteX58" fmla="*/ 1846729 w 2779058"/>
              <a:gd name="connsiteY58" fmla="*/ 968188 h 3326085"/>
              <a:gd name="connsiteX59" fmla="*/ 1855694 w 2779058"/>
              <a:gd name="connsiteY59" fmla="*/ 932329 h 3326085"/>
              <a:gd name="connsiteX60" fmla="*/ 1909482 w 2779058"/>
              <a:gd name="connsiteY60" fmla="*/ 878541 h 3326085"/>
              <a:gd name="connsiteX61" fmla="*/ 1927411 w 2779058"/>
              <a:gd name="connsiteY61" fmla="*/ 860611 h 3326085"/>
              <a:gd name="connsiteX62" fmla="*/ 1972235 w 2779058"/>
              <a:gd name="connsiteY62" fmla="*/ 797858 h 3326085"/>
              <a:gd name="connsiteX63" fmla="*/ 1990164 w 2779058"/>
              <a:gd name="connsiteY63" fmla="*/ 770964 h 3326085"/>
              <a:gd name="connsiteX64" fmla="*/ 2034988 w 2779058"/>
              <a:gd name="connsiteY64" fmla="*/ 726141 h 3326085"/>
              <a:gd name="connsiteX65" fmla="*/ 2052917 w 2779058"/>
              <a:gd name="connsiteY65" fmla="*/ 708211 h 3326085"/>
              <a:gd name="connsiteX66" fmla="*/ 2070847 w 2779058"/>
              <a:gd name="connsiteY66" fmla="*/ 681317 h 3326085"/>
              <a:gd name="connsiteX67" fmla="*/ 2088776 w 2779058"/>
              <a:gd name="connsiteY67" fmla="*/ 645458 h 3326085"/>
              <a:gd name="connsiteX68" fmla="*/ 2124635 w 2779058"/>
              <a:gd name="connsiteY68" fmla="*/ 609600 h 3326085"/>
              <a:gd name="connsiteX69" fmla="*/ 2142564 w 2779058"/>
              <a:gd name="connsiteY69" fmla="*/ 573741 h 3326085"/>
              <a:gd name="connsiteX70" fmla="*/ 2151529 w 2779058"/>
              <a:gd name="connsiteY70" fmla="*/ 546847 h 3326085"/>
              <a:gd name="connsiteX71" fmla="*/ 2187388 w 2779058"/>
              <a:gd name="connsiteY71" fmla="*/ 493058 h 3326085"/>
              <a:gd name="connsiteX72" fmla="*/ 2214282 w 2779058"/>
              <a:gd name="connsiteY72" fmla="*/ 430305 h 3326085"/>
              <a:gd name="connsiteX73" fmla="*/ 2241176 w 2779058"/>
              <a:gd name="connsiteY73" fmla="*/ 412376 h 3326085"/>
              <a:gd name="connsiteX74" fmla="*/ 2294964 w 2779058"/>
              <a:gd name="connsiteY74" fmla="*/ 322729 h 3326085"/>
              <a:gd name="connsiteX75" fmla="*/ 2321858 w 2779058"/>
              <a:gd name="connsiteY75" fmla="*/ 304800 h 3326085"/>
              <a:gd name="connsiteX76" fmla="*/ 2357717 w 2779058"/>
              <a:gd name="connsiteY76" fmla="*/ 259976 h 3326085"/>
              <a:gd name="connsiteX77" fmla="*/ 2393576 w 2779058"/>
              <a:gd name="connsiteY77" fmla="*/ 224117 h 3326085"/>
              <a:gd name="connsiteX78" fmla="*/ 2474258 w 2779058"/>
              <a:gd name="connsiteY78" fmla="*/ 179294 h 3326085"/>
              <a:gd name="connsiteX79" fmla="*/ 2528047 w 2779058"/>
              <a:gd name="connsiteY79" fmla="*/ 143435 h 3326085"/>
              <a:gd name="connsiteX80" fmla="*/ 2554941 w 2779058"/>
              <a:gd name="connsiteY80" fmla="*/ 125505 h 3326085"/>
              <a:gd name="connsiteX81" fmla="*/ 2590800 w 2779058"/>
              <a:gd name="connsiteY81" fmla="*/ 107576 h 3326085"/>
              <a:gd name="connsiteX82" fmla="*/ 2644588 w 2779058"/>
              <a:gd name="connsiteY82" fmla="*/ 71717 h 3326085"/>
              <a:gd name="connsiteX83" fmla="*/ 2707341 w 2779058"/>
              <a:gd name="connsiteY83" fmla="*/ 53788 h 3326085"/>
              <a:gd name="connsiteX84" fmla="*/ 2752164 w 2779058"/>
              <a:gd name="connsiteY84" fmla="*/ 8964 h 3326085"/>
              <a:gd name="connsiteX85" fmla="*/ 2779058 w 2779058"/>
              <a:gd name="connsiteY85" fmla="*/ 0 h 33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779058" h="3326085">
                <a:moveTo>
                  <a:pt x="0" y="3299011"/>
                </a:moveTo>
                <a:cubicBezTo>
                  <a:pt x="66589" y="3308524"/>
                  <a:pt x="183033" y="3328171"/>
                  <a:pt x="251011" y="3325905"/>
                </a:cubicBezTo>
                <a:cubicBezTo>
                  <a:pt x="299168" y="3324300"/>
                  <a:pt x="346635" y="3313952"/>
                  <a:pt x="394447" y="3307976"/>
                </a:cubicBezTo>
                <a:cubicBezTo>
                  <a:pt x="443754" y="3291540"/>
                  <a:pt x="399577" y="3308887"/>
                  <a:pt x="448235" y="3281082"/>
                </a:cubicBezTo>
                <a:cubicBezTo>
                  <a:pt x="459838" y="3274452"/>
                  <a:pt x="472761" y="3270235"/>
                  <a:pt x="484094" y="3263152"/>
                </a:cubicBezTo>
                <a:cubicBezTo>
                  <a:pt x="496764" y="3255233"/>
                  <a:pt x="507282" y="3244177"/>
                  <a:pt x="519952" y="3236258"/>
                </a:cubicBezTo>
                <a:cubicBezTo>
                  <a:pt x="545270" y="3220434"/>
                  <a:pt x="556563" y="3218078"/>
                  <a:pt x="582705" y="3209364"/>
                </a:cubicBezTo>
                <a:cubicBezTo>
                  <a:pt x="614662" y="3177409"/>
                  <a:pt x="585839" y="3202451"/>
                  <a:pt x="636494" y="3173505"/>
                </a:cubicBezTo>
                <a:cubicBezTo>
                  <a:pt x="666751" y="3156215"/>
                  <a:pt x="698262" y="3140626"/>
                  <a:pt x="726141" y="3119717"/>
                </a:cubicBezTo>
                <a:cubicBezTo>
                  <a:pt x="830233" y="3041649"/>
                  <a:pt x="689539" y="3149810"/>
                  <a:pt x="797858" y="3056964"/>
                </a:cubicBezTo>
                <a:cubicBezTo>
                  <a:pt x="806038" y="3049952"/>
                  <a:pt x="816339" y="3045766"/>
                  <a:pt x="824752" y="3039035"/>
                </a:cubicBezTo>
                <a:cubicBezTo>
                  <a:pt x="842561" y="3024788"/>
                  <a:pt x="856500" y="3002681"/>
                  <a:pt x="869576" y="2985247"/>
                </a:cubicBezTo>
                <a:cubicBezTo>
                  <a:pt x="872564" y="2976282"/>
                  <a:pt x="872739" y="2965811"/>
                  <a:pt x="878541" y="2958352"/>
                </a:cubicBezTo>
                <a:cubicBezTo>
                  <a:pt x="906258" y="2922715"/>
                  <a:pt x="942412" y="2896497"/>
                  <a:pt x="977152" y="2868705"/>
                </a:cubicBezTo>
                <a:cubicBezTo>
                  <a:pt x="983129" y="2856752"/>
                  <a:pt x="987999" y="2844179"/>
                  <a:pt x="995082" y="2832847"/>
                </a:cubicBezTo>
                <a:cubicBezTo>
                  <a:pt x="1025053" y="2784895"/>
                  <a:pt x="1019714" y="2811606"/>
                  <a:pt x="1039905" y="2761129"/>
                </a:cubicBezTo>
                <a:cubicBezTo>
                  <a:pt x="1046924" y="2743582"/>
                  <a:pt x="1050390" y="2724712"/>
                  <a:pt x="1057835" y="2707341"/>
                </a:cubicBezTo>
                <a:cubicBezTo>
                  <a:pt x="1079662" y="2656412"/>
                  <a:pt x="1094170" y="2634830"/>
                  <a:pt x="1120588" y="2590800"/>
                </a:cubicBezTo>
                <a:cubicBezTo>
                  <a:pt x="1123576" y="2578847"/>
                  <a:pt x="1124042" y="2565961"/>
                  <a:pt x="1129552" y="2554941"/>
                </a:cubicBezTo>
                <a:cubicBezTo>
                  <a:pt x="1133332" y="2547381"/>
                  <a:pt x="1147013" y="2545450"/>
                  <a:pt x="1147482" y="2537011"/>
                </a:cubicBezTo>
                <a:cubicBezTo>
                  <a:pt x="1150139" y="2489180"/>
                  <a:pt x="1141505" y="2441388"/>
                  <a:pt x="1138517" y="2393576"/>
                </a:cubicBezTo>
                <a:cubicBezTo>
                  <a:pt x="1135611" y="2233776"/>
                  <a:pt x="1196062" y="1968907"/>
                  <a:pt x="1084729" y="1801905"/>
                </a:cubicBezTo>
                <a:cubicBezTo>
                  <a:pt x="1078753" y="1792940"/>
                  <a:pt x="1073697" y="1783288"/>
                  <a:pt x="1066800" y="1775011"/>
                </a:cubicBezTo>
                <a:cubicBezTo>
                  <a:pt x="1034856" y="1736678"/>
                  <a:pt x="1048271" y="1758396"/>
                  <a:pt x="1013011" y="1730188"/>
                </a:cubicBezTo>
                <a:cubicBezTo>
                  <a:pt x="1006411" y="1724908"/>
                  <a:pt x="1001682" y="1717538"/>
                  <a:pt x="995082" y="1712258"/>
                </a:cubicBezTo>
                <a:cubicBezTo>
                  <a:pt x="986669" y="1705527"/>
                  <a:pt x="976368" y="1701341"/>
                  <a:pt x="968188" y="1694329"/>
                </a:cubicBezTo>
                <a:cubicBezTo>
                  <a:pt x="914044" y="1647920"/>
                  <a:pt x="954852" y="1665978"/>
                  <a:pt x="905435" y="1649505"/>
                </a:cubicBezTo>
                <a:cubicBezTo>
                  <a:pt x="878541" y="1652493"/>
                  <a:pt x="849624" y="1647810"/>
                  <a:pt x="824752" y="1658470"/>
                </a:cubicBezTo>
                <a:cubicBezTo>
                  <a:pt x="805988" y="1666512"/>
                  <a:pt x="774477" y="1708353"/>
                  <a:pt x="762000" y="1730188"/>
                </a:cubicBezTo>
                <a:cubicBezTo>
                  <a:pt x="755370" y="1741791"/>
                  <a:pt x="749334" y="1753764"/>
                  <a:pt x="744070" y="1766047"/>
                </a:cubicBezTo>
                <a:cubicBezTo>
                  <a:pt x="740348" y="1774733"/>
                  <a:pt x="739331" y="1784489"/>
                  <a:pt x="735105" y="1792941"/>
                </a:cubicBezTo>
                <a:cubicBezTo>
                  <a:pt x="700348" y="1862454"/>
                  <a:pt x="730745" y="1779130"/>
                  <a:pt x="708211" y="1846729"/>
                </a:cubicBezTo>
                <a:cubicBezTo>
                  <a:pt x="711199" y="1894541"/>
                  <a:pt x="712161" y="1942522"/>
                  <a:pt x="717176" y="1990164"/>
                </a:cubicBezTo>
                <a:cubicBezTo>
                  <a:pt x="719830" y="2015376"/>
                  <a:pt x="740311" y="2042073"/>
                  <a:pt x="762000" y="2052917"/>
                </a:cubicBezTo>
                <a:cubicBezTo>
                  <a:pt x="844737" y="2094286"/>
                  <a:pt x="807788" y="2082293"/>
                  <a:pt x="869576" y="2097741"/>
                </a:cubicBezTo>
                <a:cubicBezTo>
                  <a:pt x="926352" y="2094753"/>
                  <a:pt x="983571" y="2096458"/>
                  <a:pt x="1039905" y="2088776"/>
                </a:cubicBezTo>
                <a:cubicBezTo>
                  <a:pt x="1050581" y="2087320"/>
                  <a:pt x="1056897" y="2075091"/>
                  <a:pt x="1066800" y="2070847"/>
                </a:cubicBezTo>
                <a:cubicBezTo>
                  <a:pt x="1078124" y="2065994"/>
                  <a:pt x="1091122" y="2066208"/>
                  <a:pt x="1102658" y="2061882"/>
                </a:cubicBezTo>
                <a:cubicBezTo>
                  <a:pt x="1142063" y="2047105"/>
                  <a:pt x="1132308" y="2044939"/>
                  <a:pt x="1165411" y="2026023"/>
                </a:cubicBezTo>
                <a:cubicBezTo>
                  <a:pt x="1177014" y="2019393"/>
                  <a:pt x="1189317" y="2014070"/>
                  <a:pt x="1201270" y="2008094"/>
                </a:cubicBezTo>
                <a:cubicBezTo>
                  <a:pt x="1294294" y="1915070"/>
                  <a:pt x="1197556" y="2014513"/>
                  <a:pt x="1290917" y="1909482"/>
                </a:cubicBezTo>
                <a:cubicBezTo>
                  <a:pt x="1299340" y="1900006"/>
                  <a:pt x="1310027" y="1892595"/>
                  <a:pt x="1317811" y="1882588"/>
                </a:cubicBezTo>
                <a:cubicBezTo>
                  <a:pt x="1331041" y="1865579"/>
                  <a:pt x="1341717" y="1846729"/>
                  <a:pt x="1353670" y="1828800"/>
                </a:cubicBezTo>
                <a:cubicBezTo>
                  <a:pt x="1371034" y="1759346"/>
                  <a:pt x="1348444" y="1823566"/>
                  <a:pt x="1389529" y="1766047"/>
                </a:cubicBezTo>
                <a:cubicBezTo>
                  <a:pt x="1397296" y="1755172"/>
                  <a:pt x="1400375" y="1741521"/>
                  <a:pt x="1407458" y="1730188"/>
                </a:cubicBezTo>
                <a:cubicBezTo>
                  <a:pt x="1415377" y="1717518"/>
                  <a:pt x="1427096" y="1707390"/>
                  <a:pt x="1434352" y="1694329"/>
                </a:cubicBezTo>
                <a:cubicBezTo>
                  <a:pt x="1442167" y="1680262"/>
                  <a:pt x="1442402" y="1662208"/>
                  <a:pt x="1452282" y="1649505"/>
                </a:cubicBezTo>
                <a:cubicBezTo>
                  <a:pt x="1464029" y="1634402"/>
                  <a:pt x="1482164" y="1625600"/>
                  <a:pt x="1497105" y="1613647"/>
                </a:cubicBezTo>
                <a:cubicBezTo>
                  <a:pt x="1500093" y="1604682"/>
                  <a:pt x="1500828" y="1594615"/>
                  <a:pt x="1506070" y="1586752"/>
                </a:cubicBezTo>
                <a:cubicBezTo>
                  <a:pt x="1537802" y="1539155"/>
                  <a:pt x="1578147" y="1514317"/>
                  <a:pt x="1604682" y="1461247"/>
                </a:cubicBezTo>
                <a:cubicBezTo>
                  <a:pt x="1616635" y="1437341"/>
                  <a:pt x="1624504" y="1410911"/>
                  <a:pt x="1640541" y="1389529"/>
                </a:cubicBezTo>
                <a:cubicBezTo>
                  <a:pt x="1649506" y="1377576"/>
                  <a:pt x="1660179" y="1366731"/>
                  <a:pt x="1667435" y="1353670"/>
                </a:cubicBezTo>
                <a:cubicBezTo>
                  <a:pt x="1675250" y="1339603"/>
                  <a:pt x="1678621" y="1323458"/>
                  <a:pt x="1685364" y="1308847"/>
                </a:cubicBezTo>
                <a:cubicBezTo>
                  <a:pt x="1696564" y="1284579"/>
                  <a:pt x="1712771" y="1262485"/>
                  <a:pt x="1721223" y="1237129"/>
                </a:cubicBezTo>
                <a:cubicBezTo>
                  <a:pt x="1762028" y="1114712"/>
                  <a:pt x="1717512" y="1239809"/>
                  <a:pt x="1757082" y="1147482"/>
                </a:cubicBezTo>
                <a:cubicBezTo>
                  <a:pt x="1760804" y="1138796"/>
                  <a:pt x="1762325" y="1129274"/>
                  <a:pt x="1766047" y="1120588"/>
                </a:cubicBezTo>
                <a:cubicBezTo>
                  <a:pt x="1791481" y="1061241"/>
                  <a:pt x="1780000" y="1102643"/>
                  <a:pt x="1819835" y="1030941"/>
                </a:cubicBezTo>
                <a:cubicBezTo>
                  <a:pt x="1824424" y="1022681"/>
                  <a:pt x="1825078" y="1012733"/>
                  <a:pt x="1828800" y="1004047"/>
                </a:cubicBezTo>
                <a:cubicBezTo>
                  <a:pt x="1834064" y="991764"/>
                  <a:pt x="1842037" y="980701"/>
                  <a:pt x="1846729" y="968188"/>
                </a:cubicBezTo>
                <a:cubicBezTo>
                  <a:pt x="1851055" y="956652"/>
                  <a:pt x="1848628" y="942423"/>
                  <a:pt x="1855694" y="932329"/>
                </a:cubicBezTo>
                <a:cubicBezTo>
                  <a:pt x="1870235" y="911557"/>
                  <a:pt x="1891553" y="896470"/>
                  <a:pt x="1909482" y="878541"/>
                </a:cubicBezTo>
                <a:lnTo>
                  <a:pt x="1927411" y="860611"/>
                </a:lnTo>
                <a:cubicBezTo>
                  <a:pt x="1943884" y="811194"/>
                  <a:pt x="1925826" y="852002"/>
                  <a:pt x="1972235" y="797858"/>
                </a:cubicBezTo>
                <a:cubicBezTo>
                  <a:pt x="1979247" y="789678"/>
                  <a:pt x="1983069" y="779072"/>
                  <a:pt x="1990164" y="770964"/>
                </a:cubicBezTo>
                <a:cubicBezTo>
                  <a:pt x="2004078" y="755062"/>
                  <a:pt x="2020047" y="741082"/>
                  <a:pt x="2034988" y="726141"/>
                </a:cubicBezTo>
                <a:cubicBezTo>
                  <a:pt x="2040965" y="720164"/>
                  <a:pt x="2048229" y="715243"/>
                  <a:pt x="2052917" y="708211"/>
                </a:cubicBezTo>
                <a:cubicBezTo>
                  <a:pt x="2058894" y="699246"/>
                  <a:pt x="2065501" y="690672"/>
                  <a:pt x="2070847" y="681317"/>
                </a:cubicBezTo>
                <a:cubicBezTo>
                  <a:pt x="2077477" y="669714"/>
                  <a:pt x="2080758" y="656149"/>
                  <a:pt x="2088776" y="645458"/>
                </a:cubicBezTo>
                <a:cubicBezTo>
                  <a:pt x="2098918" y="631935"/>
                  <a:pt x="2112682" y="621553"/>
                  <a:pt x="2124635" y="609600"/>
                </a:cubicBezTo>
                <a:cubicBezTo>
                  <a:pt x="2130611" y="597647"/>
                  <a:pt x="2137300" y="586024"/>
                  <a:pt x="2142564" y="573741"/>
                </a:cubicBezTo>
                <a:cubicBezTo>
                  <a:pt x="2146286" y="565055"/>
                  <a:pt x="2146940" y="555107"/>
                  <a:pt x="2151529" y="546847"/>
                </a:cubicBezTo>
                <a:cubicBezTo>
                  <a:pt x="2161994" y="528010"/>
                  <a:pt x="2187388" y="493058"/>
                  <a:pt x="2187388" y="493058"/>
                </a:cubicBezTo>
                <a:cubicBezTo>
                  <a:pt x="2194246" y="465625"/>
                  <a:pt x="2193645" y="450942"/>
                  <a:pt x="2214282" y="430305"/>
                </a:cubicBezTo>
                <a:cubicBezTo>
                  <a:pt x="2221900" y="422687"/>
                  <a:pt x="2232211" y="418352"/>
                  <a:pt x="2241176" y="412376"/>
                </a:cubicBezTo>
                <a:cubicBezTo>
                  <a:pt x="2251970" y="390788"/>
                  <a:pt x="2278736" y="333548"/>
                  <a:pt x="2294964" y="322729"/>
                </a:cubicBezTo>
                <a:lnTo>
                  <a:pt x="2321858" y="304800"/>
                </a:lnTo>
                <a:cubicBezTo>
                  <a:pt x="2336940" y="259554"/>
                  <a:pt x="2319871" y="292416"/>
                  <a:pt x="2357717" y="259976"/>
                </a:cubicBezTo>
                <a:cubicBezTo>
                  <a:pt x="2370552" y="248975"/>
                  <a:pt x="2379511" y="233494"/>
                  <a:pt x="2393576" y="224117"/>
                </a:cubicBezTo>
                <a:cubicBezTo>
                  <a:pt x="2455226" y="183016"/>
                  <a:pt x="2426921" y="195072"/>
                  <a:pt x="2474258" y="179294"/>
                </a:cubicBezTo>
                <a:cubicBezTo>
                  <a:pt x="2506216" y="147336"/>
                  <a:pt x="2477390" y="172382"/>
                  <a:pt x="2528047" y="143435"/>
                </a:cubicBezTo>
                <a:cubicBezTo>
                  <a:pt x="2537402" y="138089"/>
                  <a:pt x="2545586" y="130851"/>
                  <a:pt x="2554941" y="125505"/>
                </a:cubicBezTo>
                <a:cubicBezTo>
                  <a:pt x="2566544" y="118875"/>
                  <a:pt x="2579341" y="114452"/>
                  <a:pt x="2590800" y="107576"/>
                </a:cubicBezTo>
                <a:cubicBezTo>
                  <a:pt x="2609278" y="96489"/>
                  <a:pt x="2624145" y="78531"/>
                  <a:pt x="2644588" y="71717"/>
                </a:cubicBezTo>
                <a:cubicBezTo>
                  <a:pt x="2683171" y="58856"/>
                  <a:pt x="2662314" y="65044"/>
                  <a:pt x="2707341" y="53788"/>
                </a:cubicBezTo>
                <a:cubicBezTo>
                  <a:pt x="2725269" y="26895"/>
                  <a:pt x="2722283" y="23905"/>
                  <a:pt x="2752164" y="8964"/>
                </a:cubicBezTo>
                <a:cubicBezTo>
                  <a:pt x="2760616" y="4738"/>
                  <a:pt x="2779058" y="0"/>
                  <a:pt x="2779058"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10627707" y="4447628"/>
            <a:ext cx="6770738" cy="2025391"/>
            <a:chOff x="10681040" y="4668566"/>
            <a:chExt cx="6770738" cy="2025391"/>
          </a:xfrm>
        </p:grpSpPr>
        <p:pic>
          <p:nvPicPr>
            <p:cNvPr id="33" name="Picture 32"/>
            <p:cNvPicPr>
              <a:picLocks noChangeAspect="1"/>
            </p:cNvPicPr>
            <p:nvPr/>
          </p:nvPicPr>
          <p:blipFill rotWithShape="1">
            <a:blip r:embed="rId7"/>
            <a:srcRect l="21801" r="6676"/>
            <a:stretch/>
          </p:blipFill>
          <p:spPr>
            <a:xfrm>
              <a:off x="12616377" y="4668566"/>
              <a:ext cx="4835401" cy="182722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38" name="Curved Connector 37"/>
            <p:cNvCxnSpPr/>
            <p:nvPr/>
          </p:nvCxnSpPr>
          <p:spPr>
            <a:xfrm flipV="1">
              <a:off x="10681040" y="5623696"/>
              <a:ext cx="1793399" cy="1070261"/>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9655086" y="7187531"/>
            <a:ext cx="6940158" cy="1687528"/>
            <a:chOff x="9655086" y="7187531"/>
            <a:chExt cx="6940158" cy="1687528"/>
          </a:xfrm>
        </p:grpSpPr>
        <p:pic>
          <p:nvPicPr>
            <p:cNvPr id="37" name="Picture 36"/>
            <p:cNvPicPr>
              <a:picLocks noChangeAspect="1"/>
            </p:cNvPicPr>
            <p:nvPr/>
          </p:nvPicPr>
          <p:blipFill>
            <a:blip r:embed="rId8"/>
            <a:stretch>
              <a:fillRect/>
            </a:stretch>
          </p:blipFill>
          <p:spPr>
            <a:xfrm rot="474183">
              <a:off x="13057253" y="7187531"/>
              <a:ext cx="3537991" cy="16875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44" name="Curved Connector 43"/>
            <p:cNvCxnSpPr/>
            <p:nvPr/>
          </p:nvCxnSpPr>
          <p:spPr>
            <a:xfrm>
              <a:off x="9655086" y="7279182"/>
              <a:ext cx="3182933" cy="768044"/>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1114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591670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4792762" cy="648000"/>
          </a:xfrm>
        </p:spPr>
        <p:txBody>
          <a:bodyPr/>
          <a:lstStyle/>
          <a:p>
            <a:r>
              <a:rPr lang="en-US" b="1" spc="0" smtClean="0">
                <a:solidFill>
                  <a:schemeClr val="bg1"/>
                </a:solidFill>
                <a:latin typeface="+mn-lt"/>
                <a:cs typeface="Times New Roman" panose="02020603050405020304" pitchFamily="18" charset="0"/>
              </a:rPr>
              <a:t>THINGSBOARD</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16</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16</a:t>
            </a:fld>
            <a:endParaRPr lang="en-US" noProof="0"/>
          </a:p>
        </p:txBody>
      </p:sp>
      <p:grpSp>
        <p:nvGrpSpPr>
          <p:cNvPr id="21" name="Group 20"/>
          <p:cNvGrpSpPr/>
          <p:nvPr/>
        </p:nvGrpSpPr>
        <p:grpSpPr>
          <a:xfrm>
            <a:off x="543013" y="2012896"/>
            <a:ext cx="4410636" cy="6415167"/>
            <a:chOff x="543013" y="2012896"/>
            <a:chExt cx="4410636" cy="6415167"/>
          </a:xfrm>
        </p:grpSpPr>
        <p:pic>
          <p:nvPicPr>
            <p:cNvPr id="10" name="Picture 9" descr="ThingsBoard - Open-source IoT Platform"/>
            <p:cNvPicPr/>
            <p:nvPr/>
          </p:nvPicPr>
          <p:blipFill rotWithShape="1">
            <a:blip r:embed="rId3" cstate="print">
              <a:extLst>
                <a:ext uri="{28A0092B-C50C-407E-A947-70E740481C1C}">
                  <a14:useLocalDpi xmlns:a14="http://schemas.microsoft.com/office/drawing/2010/main" val="0"/>
                </a:ext>
              </a:extLst>
            </a:blip>
            <a:srcRect l="12714" t="33389" r="12339" b="35080"/>
            <a:stretch/>
          </p:blipFill>
          <p:spPr bwMode="auto">
            <a:xfrm>
              <a:off x="543013" y="2012896"/>
              <a:ext cx="4410636" cy="964267"/>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115271" y="3345073"/>
              <a:ext cx="3191435" cy="508299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373294" y="3627312"/>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2">
                      <a:lumMod val="50000"/>
                    </a:schemeClr>
                  </a:solidFill>
                </a:rPr>
                <a:t>IOT platform mã nguồn mở</a:t>
              </a:r>
              <a:endParaRPr lang="en-US">
                <a:solidFill>
                  <a:schemeClr val="accent2">
                    <a:lumMod val="50000"/>
                  </a:schemeClr>
                </a:solidFill>
              </a:endParaRPr>
            </a:p>
          </p:txBody>
        </p:sp>
        <p:sp>
          <p:nvSpPr>
            <p:cNvPr id="12" name="Rounded Rectangle 11"/>
            <p:cNvSpPr/>
            <p:nvPr/>
          </p:nvSpPr>
          <p:spPr>
            <a:xfrm>
              <a:off x="1373294" y="5240958"/>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2">
                      <a:lumMod val="50000"/>
                    </a:schemeClr>
                  </a:solidFill>
                </a:rPr>
                <a:t>Quản lý thiết bị</a:t>
              </a:r>
              <a:endParaRPr lang="en-US">
                <a:solidFill>
                  <a:schemeClr val="accent2">
                    <a:lumMod val="50000"/>
                  </a:schemeClr>
                </a:solidFill>
              </a:endParaRPr>
            </a:p>
          </p:txBody>
        </p:sp>
        <p:sp>
          <p:nvSpPr>
            <p:cNvPr id="13" name="Rounded Rectangle 12"/>
            <p:cNvSpPr/>
            <p:nvPr/>
          </p:nvSpPr>
          <p:spPr>
            <a:xfrm>
              <a:off x="1373294" y="6854604"/>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2">
                      <a:lumMod val="50000"/>
                    </a:schemeClr>
                  </a:solidFill>
                </a:rPr>
                <a:t>Thu thập, xử lý và trực quan hóa dữ liệu</a:t>
              </a:r>
              <a:endParaRPr lang="en-US">
                <a:solidFill>
                  <a:schemeClr val="accent2">
                    <a:lumMod val="50000"/>
                  </a:schemeClr>
                </a:solidFill>
              </a:endParaRPr>
            </a:p>
          </p:txBody>
        </p:sp>
      </p:grpSp>
      <p:sp>
        <p:nvSpPr>
          <p:cNvPr id="27" name="Rounded Rectangle 26"/>
          <p:cNvSpPr/>
          <p:nvPr/>
        </p:nvSpPr>
        <p:spPr>
          <a:xfrm>
            <a:off x="1373294" y="3627311"/>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9" name="Rounded Rectangle 28"/>
          <p:cNvSpPr/>
          <p:nvPr/>
        </p:nvSpPr>
        <p:spPr>
          <a:xfrm>
            <a:off x="1384361" y="5247446"/>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30" name="Rounded Rectangle 29"/>
          <p:cNvSpPr/>
          <p:nvPr/>
        </p:nvSpPr>
        <p:spPr>
          <a:xfrm>
            <a:off x="1384361" y="6878018"/>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grpSp>
        <p:nvGrpSpPr>
          <p:cNvPr id="24" name="Group 23"/>
          <p:cNvGrpSpPr/>
          <p:nvPr/>
        </p:nvGrpSpPr>
        <p:grpSpPr>
          <a:xfrm>
            <a:off x="5430659" y="1750558"/>
            <a:ext cx="11970501" cy="6980799"/>
            <a:chOff x="5795856" y="1849360"/>
            <a:chExt cx="11970501" cy="6980799"/>
          </a:xfrm>
        </p:grpSpPr>
        <p:grpSp>
          <p:nvGrpSpPr>
            <p:cNvPr id="23" name="Group 22"/>
            <p:cNvGrpSpPr/>
            <p:nvPr/>
          </p:nvGrpSpPr>
          <p:grpSpPr>
            <a:xfrm>
              <a:off x="5795856" y="3014071"/>
              <a:ext cx="11970501" cy="5816088"/>
              <a:chOff x="5795856" y="3014071"/>
              <a:chExt cx="11970501" cy="5816088"/>
            </a:xfrm>
          </p:grpSpPr>
          <p:grpSp>
            <p:nvGrpSpPr>
              <p:cNvPr id="16" name="Group 15"/>
              <p:cNvGrpSpPr/>
              <p:nvPr/>
            </p:nvGrpSpPr>
            <p:grpSpPr>
              <a:xfrm>
                <a:off x="12102353" y="3114533"/>
                <a:ext cx="5664004" cy="5544070"/>
                <a:chOff x="7622099" y="-357986"/>
                <a:chExt cx="6405976" cy="6360815"/>
              </a:xfrm>
            </p:grpSpPr>
            <p:pic>
              <p:nvPicPr>
                <p:cNvPr id="11" name="Picture 10"/>
                <p:cNvPicPr>
                  <a:picLocks noChangeAspect="1"/>
                </p:cNvPicPr>
                <p:nvPr/>
              </p:nvPicPr>
              <p:blipFill>
                <a:blip r:embed="rId4"/>
                <a:stretch>
                  <a:fillRect/>
                </a:stretch>
              </p:blipFill>
              <p:spPr>
                <a:xfrm>
                  <a:off x="8856000" y="-357986"/>
                  <a:ext cx="5172075" cy="4848225"/>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5"/>
                <a:stretch>
                  <a:fillRect/>
                </a:stretch>
              </p:blipFill>
              <p:spPr>
                <a:xfrm>
                  <a:off x="7622099" y="2811954"/>
                  <a:ext cx="5962650" cy="31908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pic>
            <p:nvPicPr>
              <p:cNvPr id="19" name="Picture 18"/>
              <p:cNvPicPr>
                <a:picLocks noChangeAspect="1"/>
              </p:cNvPicPr>
              <p:nvPr/>
            </p:nvPicPr>
            <p:blipFill>
              <a:blip r:embed="rId6"/>
              <a:stretch>
                <a:fillRect/>
              </a:stretch>
            </p:blipFill>
            <p:spPr>
              <a:xfrm>
                <a:off x="5795856" y="3014071"/>
                <a:ext cx="5586273" cy="5816088"/>
              </a:xfrm>
              <a:prstGeom prst="rect">
                <a:avLst/>
              </a:prstGeom>
            </p:spPr>
          </p:pic>
        </p:grpSp>
        <p:sp>
          <p:nvSpPr>
            <p:cNvPr id="22" name="TextBox 21"/>
            <p:cNvSpPr txBox="1"/>
            <p:nvPr/>
          </p:nvSpPr>
          <p:spPr>
            <a:xfrm>
              <a:off x="8291947" y="1849360"/>
              <a:ext cx="7834744" cy="584775"/>
            </a:xfrm>
            <a:prstGeom prst="rect">
              <a:avLst/>
            </a:prstGeom>
            <a:noFill/>
          </p:spPr>
          <p:txBody>
            <a:bodyPr wrap="square" rtlCol="0">
              <a:spAutoFit/>
            </a:bodyPr>
            <a:lstStyle/>
            <a:p>
              <a:pPr algn="ctr"/>
              <a:r>
                <a:rPr lang="en-US" sz="3200" b="1" smtClean="0">
                  <a:solidFill>
                    <a:schemeClr val="accent1">
                      <a:lumMod val="75000"/>
                    </a:schemeClr>
                  </a:solidFill>
                </a:rPr>
                <a:t>Phân chia, quản lý tài sản và thiết bị</a:t>
              </a:r>
              <a:endParaRPr lang="en-US" sz="3200" b="1">
                <a:solidFill>
                  <a:schemeClr val="accent1">
                    <a:lumMod val="75000"/>
                  </a:schemeClr>
                </a:solidFill>
              </a:endParaRPr>
            </a:p>
          </p:txBody>
        </p:sp>
      </p:grpSp>
      <p:grpSp>
        <p:nvGrpSpPr>
          <p:cNvPr id="35" name="Group 34"/>
          <p:cNvGrpSpPr/>
          <p:nvPr/>
        </p:nvGrpSpPr>
        <p:grpSpPr>
          <a:xfrm>
            <a:off x="7810526" y="1301164"/>
            <a:ext cx="8067191" cy="7879587"/>
            <a:chOff x="9639765" y="1667431"/>
            <a:chExt cx="8067191" cy="7879587"/>
          </a:xfrm>
        </p:grpSpPr>
        <p:pic>
          <p:nvPicPr>
            <p:cNvPr id="36" name="Picture 35"/>
            <p:cNvPicPr>
              <a:picLocks noChangeAspect="1"/>
            </p:cNvPicPr>
            <p:nvPr/>
          </p:nvPicPr>
          <p:blipFill>
            <a:blip r:embed="rId7"/>
            <a:stretch>
              <a:fillRect/>
            </a:stretch>
          </p:blipFill>
          <p:spPr>
            <a:xfrm>
              <a:off x="9639765" y="2648681"/>
              <a:ext cx="8067191" cy="6898337"/>
            </a:xfrm>
            <a:prstGeom prst="rect">
              <a:avLst/>
            </a:prstGeom>
            <a:ln>
              <a:noFill/>
            </a:ln>
            <a:effectLst>
              <a:outerShdw blurRad="292100" dist="139700" dir="2700000" algn="tl" rotWithShape="0">
                <a:srgbClr val="333333">
                  <a:alpha val="65000"/>
                </a:srgbClr>
              </a:outerShdw>
              <a:softEdge rad="31750"/>
            </a:effectLst>
          </p:spPr>
        </p:pic>
        <p:sp>
          <p:nvSpPr>
            <p:cNvPr id="37" name="TextBox 36"/>
            <p:cNvSpPr txBox="1"/>
            <p:nvPr/>
          </p:nvSpPr>
          <p:spPr>
            <a:xfrm>
              <a:off x="10851693" y="1667431"/>
              <a:ext cx="5643337" cy="584775"/>
            </a:xfrm>
            <a:prstGeom prst="rect">
              <a:avLst/>
            </a:prstGeom>
            <a:noFill/>
          </p:spPr>
          <p:txBody>
            <a:bodyPr wrap="square" rtlCol="0">
              <a:spAutoFit/>
            </a:bodyPr>
            <a:lstStyle/>
            <a:p>
              <a:pPr algn="ctr"/>
              <a:r>
                <a:rPr lang="en-US" sz="3200" b="1" smtClean="0">
                  <a:solidFill>
                    <a:schemeClr val="accent1">
                      <a:lumMod val="75000"/>
                    </a:schemeClr>
                  </a:solidFill>
                </a:rPr>
                <a:t>Real-Time IOT Dashboard</a:t>
              </a:r>
              <a:endParaRPr lang="en-US" sz="3200" b="1">
                <a:solidFill>
                  <a:schemeClr val="accent1">
                    <a:lumMod val="75000"/>
                  </a:schemeClr>
                </a:solidFill>
              </a:endParaRPr>
            </a:p>
          </p:txBody>
        </p:sp>
      </p:grpSp>
      <p:grpSp>
        <p:nvGrpSpPr>
          <p:cNvPr id="38" name="Group 37"/>
          <p:cNvGrpSpPr/>
          <p:nvPr/>
        </p:nvGrpSpPr>
        <p:grpSpPr>
          <a:xfrm>
            <a:off x="6192496" y="1505708"/>
            <a:ext cx="11208664" cy="7659202"/>
            <a:chOff x="5082988" y="1573011"/>
            <a:chExt cx="11208664" cy="7659202"/>
          </a:xfrm>
        </p:grpSpPr>
        <p:grpSp>
          <p:nvGrpSpPr>
            <p:cNvPr id="39" name="Group 38"/>
            <p:cNvGrpSpPr/>
            <p:nvPr/>
          </p:nvGrpSpPr>
          <p:grpSpPr>
            <a:xfrm>
              <a:off x="5082988" y="2461373"/>
              <a:ext cx="11208664" cy="6770840"/>
              <a:chOff x="3218329" y="2192432"/>
              <a:chExt cx="11208664" cy="6770840"/>
            </a:xfrm>
          </p:grpSpPr>
          <p:pic>
            <p:nvPicPr>
              <p:cNvPr id="41" name="Picture 8" descr="image"/>
              <p:cNvPicPr>
                <a:picLocks noChangeAspect="1" noChangeArrowheads="1"/>
              </p:cNvPicPr>
              <p:nvPr/>
            </p:nvPicPr>
            <p:blipFill rotWithShape="1">
              <a:blip r:embed="rId8">
                <a:extLst>
                  <a:ext uri="{28A0092B-C50C-407E-A947-70E740481C1C}">
                    <a14:useLocalDpi xmlns:a14="http://schemas.microsoft.com/office/drawing/2010/main" val="0"/>
                  </a:ext>
                </a:extLst>
              </a:blip>
              <a:srcRect l="33234" t="10608" r="11718" b="31788"/>
              <a:stretch/>
            </p:blipFill>
            <p:spPr bwMode="auto">
              <a:xfrm>
                <a:off x="3218329" y="2192432"/>
                <a:ext cx="10067365" cy="5925670"/>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softEdge rad="12700"/>
              </a:effectLst>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9"/>
              <a:stretch>
                <a:fillRect/>
              </a:stretch>
            </p:blipFill>
            <p:spPr>
              <a:xfrm>
                <a:off x="8464343" y="4372222"/>
                <a:ext cx="5962650" cy="4591050"/>
              </a:xfrm>
              <a:prstGeom prst="rect">
                <a:avLst/>
              </a:prstGeom>
              <a:ln w="57150">
                <a:solidFill>
                  <a:schemeClr val="accent1">
                    <a:lumMod val="75000"/>
                  </a:schemeClr>
                </a:solidFill>
              </a:ln>
              <a:effectLst>
                <a:outerShdw blurRad="292100" dist="139700" dir="2700000" algn="tl" rotWithShape="0">
                  <a:srgbClr val="333333">
                    <a:alpha val="65000"/>
                  </a:srgbClr>
                </a:outerShdw>
                <a:softEdge rad="31750"/>
              </a:effectLst>
            </p:spPr>
          </p:pic>
        </p:grpSp>
        <p:sp>
          <p:nvSpPr>
            <p:cNvPr id="40" name="TextBox 39"/>
            <p:cNvSpPr txBox="1"/>
            <p:nvPr/>
          </p:nvSpPr>
          <p:spPr>
            <a:xfrm>
              <a:off x="6199298" y="1573011"/>
              <a:ext cx="7834744" cy="584775"/>
            </a:xfrm>
            <a:prstGeom prst="rect">
              <a:avLst/>
            </a:prstGeom>
            <a:noFill/>
          </p:spPr>
          <p:txBody>
            <a:bodyPr wrap="square" rtlCol="0">
              <a:spAutoFit/>
            </a:bodyPr>
            <a:lstStyle/>
            <a:p>
              <a:pPr algn="ctr"/>
              <a:r>
                <a:rPr lang="en-US" sz="3200" b="1" smtClean="0">
                  <a:solidFill>
                    <a:schemeClr val="accent1">
                      <a:lumMod val="75000"/>
                    </a:schemeClr>
                  </a:solidFill>
                </a:rPr>
                <a:t>Rule engine</a:t>
              </a:r>
              <a:endParaRPr lang="en-US" sz="3200" b="1">
                <a:solidFill>
                  <a:schemeClr val="accent1">
                    <a:lumMod val="75000"/>
                  </a:schemeClr>
                </a:solidFill>
              </a:endParaRPr>
            </a:p>
          </p:txBody>
        </p:sp>
      </p:grpSp>
    </p:spTree>
    <p:extLst>
      <p:ext uri="{BB962C8B-B14F-4D97-AF65-F5344CB8AC3E}">
        <p14:creationId xmlns:p14="http://schemas.microsoft.com/office/powerpoint/2010/main" val="1925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22" presetClass="entr" presetSubtype="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heel(1)">
                                      <p:cBhvr>
                                        <p:cTn id="18" dur="75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heel(1)">
                                      <p:cBhvr>
                                        <p:cTn id="23" dur="750"/>
                                        <p:tgtEl>
                                          <p:spTgt spid="29"/>
                                        </p:tgtEl>
                                      </p:cBhvr>
                                    </p:animEffect>
                                  </p:childTnLst>
                                </p:cTn>
                              </p:par>
                              <p:par>
                                <p:cTn id="24" presetID="21" presetClass="exit" presetSubtype="1" fill="hold" grpId="1" nodeType="withEffect">
                                  <p:stCondLst>
                                    <p:cond delay="0"/>
                                  </p:stCondLst>
                                  <p:childTnLst>
                                    <p:animEffect transition="out" filter="wheel(1)">
                                      <p:cBhvr>
                                        <p:cTn id="25" dur="750"/>
                                        <p:tgtEl>
                                          <p:spTgt spid="27"/>
                                        </p:tgtEl>
                                      </p:cBhvr>
                                    </p:animEffect>
                                    <p:set>
                                      <p:cBhvr>
                                        <p:cTn id="26" dur="1" fill="hold">
                                          <p:stCondLst>
                                            <p:cond delay="749"/>
                                          </p:stCondLst>
                                        </p:cTn>
                                        <p:tgtEl>
                                          <p:spTgt spid="27"/>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75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heel(1)">
                                      <p:cBhvr>
                                        <p:cTn id="34" dur="750"/>
                                        <p:tgtEl>
                                          <p:spTgt spid="30"/>
                                        </p:tgtEl>
                                      </p:cBhvr>
                                    </p:animEffect>
                                  </p:childTnLst>
                                </p:cTn>
                              </p:par>
                              <p:par>
                                <p:cTn id="35" presetID="21" presetClass="exit" presetSubtype="1" fill="hold" grpId="1" nodeType="withEffect">
                                  <p:stCondLst>
                                    <p:cond delay="0"/>
                                  </p:stCondLst>
                                  <p:childTnLst>
                                    <p:animEffect transition="out" filter="wheel(1)">
                                      <p:cBhvr>
                                        <p:cTn id="36" dur="750"/>
                                        <p:tgtEl>
                                          <p:spTgt spid="29"/>
                                        </p:tgtEl>
                                      </p:cBhvr>
                                    </p:animEffect>
                                    <p:set>
                                      <p:cBhvr>
                                        <p:cTn id="37" dur="1" fill="hold">
                                          <p:stCondLst>
                                            <p:cond delay="749"/>
                                          </p:stCondLst>
                                        </p:cTn>
                                        <p:tgtEl>
                                          <p:spTgt spid="29"/>
                                        </p:tgtEl>
                                        <p:attrNameLst>
                                          <p:attrName>style.visibility</p:attrName>
                                        </p:attrNameLst>
                                      </p:cBhvr>
                                      <p:to>
                                        <p:strVal val="hidden"/>
                                      </p:to>
                                    </p:set>
                                  </p:childTnLst>
                                </p:cTn>
                              </p:par>
                              <p:par>
                                <p:cTn id="38" presetID="22" presetClass="exit" presetSubtype="2" fill="hold" nodeType="withEffect">
                                  <p:stCondLst>
                                    <p:cond delay="0"/>
                                  </p:stCondLst>
                                  <p:childTnLst>
                                    <p:animEffect transition="out" filter="wipe(right)">
                                      <p:cBhvr>
                                        <p:cTn id="39" dur="750"/>
                                        <p:tgtEl>
                                          <p:spTgt spid="24"/>
                                        </p:tgtEl>
                                      </p:cBhvr>
                                    </p:animEffect>
                                    <p:set>
                                      <p:cBhvr>
                                        <p:cTn id="40" dur="1" fill="hold">
                                          <p:stCondLst>
                                            <p:cond delay="749"/>
                                          </p:stCondLst>
                                        </p:cTn>
                                        <p:tgtEl>
                                          <p:spTgt spid="24"/>
                                        </p:tgtEl>
                                        <p:attrNameLst>
                                          <p:attrName>style.visibility</p:attrName>
                                        </p:attrNameLst>
                                      </p:cBhvr>
                                      <p:to>
                                        <p:strVal val="hidden"/>
                                      </p:to>
                                    </p:set>
                                  </p:childTnLst>
                                </p:cTn>
                              </p:par>
                              <p:par>
                                <p:cTn id="41" presetID="22" presetClass="entr" presetSubtype="2"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75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left)">
                                      <p:cBhvr>
                                        <p:cTn id="48" dur="750"/>
                                        <p:tgtEl>
                                          <p:spTgt spid="38"/>
                                        </p:tgtEl>
                                      </p:cBhvr>
                                    </p:animEffect>
                                  </p:childTnLst>
                                </p:cTn>
                              </p:par>
                              <p:par>
                                <p:cTn id="49" presetID="22" presetClass="exit" presetSubtype="8" fill="hold" nodeType="withEffect">
                                  <p:stCondLst>
                                    <p:cond delay="0"/>
                                  </p:stCondLst>
                                  <p:childTnLst>
                                    <p:animEffect transition="out" filter="wipe(left)">
                                      <p:cBhvr>
                                        <p:cTn id="50" dur="750"/>
                                        <p:tgtEl>
                                          <p:spTgt spid="35"/>
                                        </p:tgtEl>
                                      </p:cBhvr>
                                    </p:animEffect>
                                    <p:set>
                                      <p:cBhvr>
                                        <p:cTn id="51" dur="1" fill="hold">
                                          <p:stCondLst>
                                            <p:cond delay="74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27" grpId="0" animBg="1"/>
      <p:bldP spid="27" grpId="1" animBg="1"/>
      <p:bldP spid="29" grpId="0" animBg="1"/>
      <p:bldP spid="29" grpId="1"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17</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2" y="162390"/>
            <a:ext cx="10306048" cy="1107034"/>
            <a:chOff x="-38100" y="3720664"/>
            <a:chExt cx="4142212" cy="690756"/>
          </a:xfrm>
          <a:solidFill>
            <a:schemeClr val="accent2">
              <a:lumMod val="75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8" y="404198"/>
            <a:ext cx="10687617"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THINGSBOARD-RULE ENGINE</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14" name="Picture 13"/>
          <p:cNvPicPr/>
          <p:nvPr/>
        </p:nvPicPr>
        <p:blipFill>
          <a:blip r:embed="rId3"/>
          <a:stretch>
            <a:fillRect/>
          </a:stretch>
        </p:blipFill>
        <p:spPr>
          <a:xfrm>
            <a:off x="2948939" y="1511229"/>
            <a:ext cx="12776836" cy="7781495"/>
          </a:xfrm>
          <a:prstGeom prst="rect">
            <a:avLst/>
          </a:prstGeom>
        </p:spPr>
      </p:pic>
      <p:grpSp>
        <p:nvGrpSpPr>
          <p:cNvPr id="16" name="Group 15"/>
          <p:cNvGrpSpPr/>
          <p:nvPr/>
        </p:nvGrpSpPr>
        <p:grpSpPr>
          <a:xfrm>
            <a:off x="3209926" y="1647826"/>
            <a:ext cx="13712118" cy="4191000"/>
            <a:chOff x="3209926" y="1647826"/>
            <a:chExt cx="13712118" cy="4191000"/>
          </a:xfrm>
        </p:grpSpPr>
        <p:sp>
          <p:nvSpPr>
            <p:cNvPr id="3" name="Rounded Rectangle 2"/>
            <p:cNvSpPr/>
            <p:nvPr/>
          </p:nvSpPr>
          <p:spPr>
            <a:xfrm>
              <a:off x="3209926" y="1647826"/>
              <a:ext cx="9456208" cy="4191000"/>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p:cNvCxnSpPr>
              <a:stCxn id="3" idx="3"/>
            </p:cNvCxnSpPr>
            <p:nvPr/>
          </p:nvCxnSpPr>
          <p:spPr>
            <a:xfrm flipV="1">
              <a:off x="12666134" y="2607733"/>
              <a:ext cx="1230488" cy="1135593"/>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896622" y="2353817"/>
              <a:ext cx="3025422" cy="507831"/>
            </a:xfrm>
            <a:prstGeom prst="rect">
              <a:avLst/>
            </a:prstGeom>
            <a:noFill/>
          </p:spPr>
          <p:txBody>
            <a:bodyPr wrap="square" rtlCol="0">
              <a:spAutoFit/>
            </a:bodyPr>
            <a:lstStyle/>
            <a:p>
              <a:r>
                <a:rPr lang="en-US" b="1" smtClean="0">
                  <a:solidFill>
                    <a:schemeClr val="accent1">
                      <a:lumMod val="75000"/>
                    </a:schemeClr>
                  </a:solidFill>
                </a:rPr>
                <a:t>Root Rule Chain</a:t>
              </a:r>
              <a:endParaRPr lang="en-US" b="1">
                <a:solidFill>
                  <a:schemeClr val="accent1">
                    <a:lumMod val="75000"/>
                  </a:schemeClr>
                </a:solidFill>
              </a:endParaRPr>
            </a:p>
          </p:txBody>
        </p:sp>
      </p:grpSp>
      <p:grpSp>
        <p:nvGrpSpPr>
          <p:cNvPr id="20" name="Group 19"/>
          <p:cNvGrpSpPr/>
          <p:nvPr/>
        </p:nvGrpSpPr>
        <p:grpSpPr>
          <a:xfrm>
            <a:off x="2954584" y="2144485"/>
            <a:ext cx="14362571" cy="7148239"/>
            <a:chOff x="2954584" y="2144485"/>
            <a:chExt cx="14362571" cy="7148239"/>
          </a:xfrm>
        </p:grpSpPr>
        <p:sp>
          <p:nvSpPr>
            <p:cNvPr id="15" name="L-Shape 14"/>
            <p:cNvSpPr/>
            <p:nvPr/>
          </p:nvSpPr>
          <p:spPr>
            <a:xfrm>
              <a:off x="2954584" y="2144485"/>
              <a:ext cx="10326794" cy="7148239"/>
            </a:xfrm>
            <a:prstGeom prst="corner">
              <a:avLst>
                <a:gd name="adj1" fmla="val 46980"/>
                <a:gd name="adj2" fmla="val 50000"/>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p:cNvCxnSpPr/>
            <p:nvPr/>
          </p:nvCxnSpPr>
          <p:spPr>
            <a:xfrm flipV="1">
              <a:off x="13281378" y="7495822"/>
              <a:ext cx="953911" cy="384883"/>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235289" y="7034157"/>
              <a:ext cx="3081866" cy="923330"/>
            </a:xfrm>
            <a:prstGeom prst="rect">
              <a:avLst/>
            </a:prstGeom>
            <a:noFill/>
          </p:spPr>
          <p:txBody>
            <a:bodyPr wrap="square" rtlCol="0">
              <a:spAutoFit/>
            </a:bodyPr>
            <a:lstStyle/>
            <a:p>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28" name="Group 27"/>
          <p:cNvGrpSpPr/>
          <p:nvPr/>
        </p:nvGrpSpPr>
        <p:grpSpPr>
          <a:xfrm>
            <a:off x="13073743" y="4463143"/>
            <a:ext cx="3848301" cy="2349404"/>
            <a:chOff x="13073743" y="4463143"/>
            <a:chExt cx="3848301" cy="2349404"/>
          </a:xfrm>
        </p:grpSpPr>
        <p:sp>
          <p:nvSpPr>
            <p:cNvPr id="21" name="Rounded Rectangle 20"/>
            <p:cNvSpPr/>
            <p:nvPr/>
          </p:nvSpPr>
          <p:spPr>
            <a:xfrm>
              <a:off x="13073743" y="4463143"/>
              <a:ext cx="2652032" cy="1012371"/>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p:cNvCxnSpPr/>
            <p:nvPr/>
          </p:nvCxnSpPr>
          <p:spPr>
            <a:xfrm rot="16200000" flipH="1">
              <a:off x="14171523" y="5682666"/>
              <a:ext cx="719816" cy="305513"/>
            </a:xfrm>
            <a:prstGeom prst="curvedConnector3">
              <a:avLst>
                <a:gd name="adj1" fmla="val 9670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4761712" y="5889217"/>
              <a:ext cx="2160332" cy="923330"/>
            </a:xfrm>
            <a:prstGeom prst="rect">
              <a:avLst/>
            </a:prstGeom>
            <a:noFill/>
          </p:spPr>
          <p:txBody>
            <a:bodyPr wrap="square" rtlCol="0">
              <a:spAutoFit/>
            </a:bodyPr>
            <a:lstStyle/>
            <a:p>
              <a:r>
                <a:rPr lang="en-US" b="1" smtClean="0">
                  <a:solidFill>
                    <a:schemeClr val="accent1">
                      <a:lumMod val="75000"/>
                    </a:schemeClr>
                  </a:solidFill>
                </a:rPr>
                <a:t>Alarm Rule Chain</a:t>
              </a:r>
              <a:endParaRPr lang="en-US" b="1">
                <a:solidFill>
                  <a:schemeClr val="accent1">
                    <a:lumMod val="75000"/>
                  </a:schemeClr>
                </a:solidFill>
              </a:endParaRPr>
            </a:p>
          </p:txBody>
        </p:sp>
      </p:grpSp>
      <p:grpSp>
        <p:nvGrpSpPr>
          <p:cNvPr id="34" name="Group 33"/>
          <p:cNvGrpSpPr/>
          <p:nvPr/>
        </p:nvGrpSpPr>
        <p:grpSpPr>
          <a:xfrm>
            <a:off x="4391026" y="2113692"/>
            <a:ext cx="12926130" cy="6725507"/>
            <a:chOff x="4833258" y="2113692"/>
            <a:chExt cx="12483897" cy="6725507"/>
          </a:xfrm>
        </p:grpSpPr>
        <p:pic>
          <p:nvPicPr>
            <p:cNvPr id="38" name="Picture 37"/>
            <p:cNvPicPr/>
            <p:nvPr/>
          </p:nvPicPr>
          <p:blipFill>
            <a:blip r:embed="rId4"/>
            <a:stretch>
              <a:fillRect/>
            </a:stretch>
          </p:blipFill>
          <p:spPr>
            <a:xfrm>
              <a:off x="6106886" y="2113692"/>
              <a:ext cx="11210269" cy="6725507"/>
            </a:xfrm>
            <a:prstGeom prst="rect">
              <a:avLst/>
            </a:prstGeom>
            <a:ln w="57150">
              <a:solidFill>
                <a:schemeClr val="accent2">
                  <a:lumMod val="75000"/>
                </a:schemeClr>
              </a:solidFill>
            </a:ln>
          </p:spPr>
        </p:pic>
        <p:cxnSp>
          <p:nvCxnSpPr>
            <p:cNvPr id="32" name="Straight Arrow Connector 31"/>
            <p:cNvCxnSpPr/>
            <p:nvPr/>
          </p:nvCxnSpPr>
          <p:spPr>
            <a:xfrm flipV="1">
              <a:off x="4833258" y="4969328"/>
              <a:ext cx="1273628" cy="108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54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ircle(in)">
                                      <p:cBhvr>
                                        <p:cTn id="20" dur="2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 presetClass="exit" presetSubtype="0" fill="hold"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par>
                                <p:cTn id="33" presetID="22" presetClass="exit" presetSubtype="4" fill="hold" nodeType="withEffect">
                                  <p:stCondLst>
                                    <p:cond delay="0"/>
                                  </p:stCondLst>
                                  <p:childTnLst>
                                    <p:animEffect transition="out" filter="wipe(down)">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2.77778E-7 -4.32099E-6 L -0.62665 -0.00138 " pathEditMode="relative" rAng="0" ptsTypes="AA">
                                      <p:cBhvr>
                                        <p:cTn id="39" dur="2000" fill="hold"/>
                                        <p:tgtEl>
                                          <p:spTgt spid="14"/>
                                        </p:tgtEl>
                                        <p:attrNameLst>
                                          <p:attrName>ppt_x</p:attrName>
                                          <p:attrName>ppt_y</p:attrName>
                                        </p:attrNameLst>
                                      </p:cBhvr>
                                      <p:rCtr x="-31337" y="-77"/>
                                    </p:animMotion>
                                  </p:childTnLst>
                                </p:cTn>
                              </p:par>
                              <p:par>
                                <p:cTn id="40" presetID="35" presetClass="path" presetSubtype="0" accel="50000" decel="50000" fill="hold" nodeType="withEffect">
                                  <p:stCondLst>
                                    <p:cond delay="0"/>
                                  </p:stCondLst>
                                  <p:childTnLst>
                                    <p:animMotion origin="layout" path="M -2.08333E-6 -3.82716E-6 L -0.623 -0.00139 " pathEditMode="relative" rAng="0" ptsTypes="AA">
                                      <p:cBhvr>
                                        <p:cTn id="41" dur="2000" fill="hold"/>
                                        <p:tgtEl>
                                          <p:spTgt spid="28"/>
                                        </p:tgtEl>
                                        <p:attrNameLst>
                                          <p:attrName>ppt_x</p:attrName>
                                          <p:attrName>ppt_y</p:attrName>
                                        </p:attrNameLst>
                                      </p:cBhvr>
                                      <p:rCtr x="-31155" y="-77"/>
                                    </p:animMotion>
                                  </p:childTnLst>
                                </p:cTn>
                              </p:par>
                              <p:par>
                                <p:cTn id="42" presetID="2" presetClass="entr" presetSubtype="2"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2000" fill="hold"/>
                                        <p:tgtEl>
                                          <p:spTgt spid="34"/>
                                        </p:tgtEl>
                                        <p:attrNameLst>
                                          <p:attrName>ppt_x</p:attrName>
                                        </p:attrNameLst>
                                      </p:cBhvr>
                                      <p:tavLst>
                                        <p:tav tm="0">
                                          <p:val>
                                            <p:strVal val="1+#ppt_w/2"/>
                                          </p:val>
                                        </p:tav>
                                        <p:tav tm="100000">
                                          <p:val>
                                            <p:strVal val="#ppt_x"/>
                                          </p:val>
                                        </p:tav>
                                      </p:tavLst>
                                    </p:anim>
                                    <p:anim calcmode="lin" valueType="num">
                                      <p:cBhvr additive="base">
                                        <p:cTn id="45" dur="2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3406488" y="2898774"/>
            <a:ext cx="11832473" cy="5333832"/>
            <a:chOff x="2939763" y="2393949"/>
            <a:chExt cx="11832473" cy="5333832"/>
          </a:xfrm>
        </p:grpSpPr>
        <p:pic>
          <p:nvPicPr>
            <p:cNvPr id="10" name="Picture 9"/>
            <p:cNvPicPr/>
            <p:nvPr/>
          </p:nvPicPr>
          <p:blipFill>
            <a:blip r:embed="rId3"/>
            <a:stretch>
              <a:fillRect/>
            </a:stretch>
          </p:blipFill>
          <p:spPr>
            <a:xfrm>
              <a:off x="2939763" y="2393949"/>
              <a:ext cx="11832473" cy="4826001"/>
            </a:xfrm>
            <a:prstGeom prst="rect">
              <a:avLst/>
            </a:prstGeom>
          </p:spPr>
        </p:pic>
        <p:sp>
          <p:nvSpPr>
            <p:cNvPr id="5" name="TextBox 4"/>
            <p:cNvSpPr txBox="1"/>
            <p:nvPr/>
          </p:nvSpPr>
          <p:spPr>
            <a:xfrm>
              <a:off x="5955636" y="7219950"/>
              <a:ext cx="5800725" cy="507831"/>
            </a:xfrm>
            <a:prstGeom prst="rect">
              <a:avLst/>
            </a:prstGeom>
            <a:noFill/>
          </p:spPr>
          <p:txBody>
            <a:bodyPr wrap="square" rtlCol="0">
              <a:spAutoFit/>
            </a:bodyPr>
            <a:lstStyle/>
            <a:p>
              <a:pPr algn="ctr"/>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100" name="Group 99"/>
          <p:cNvGrpSpPr/>
          <p:nvPr/>
        </p:nvGrpSpPr>
        <p:grpSpPr>
          <a:xfrm>
            <a:off x="0" y="162390"/>
            <a:ext cx="98583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10" y="404198"/>
            <a:ext cx="8782616" cy="648000"/>
          </a:xfrm>
        </p:spPr>
        <p:txBody>
          <a:bodyPr/>
          <a:lstStyle/>
          <a:p>
            <a:r>
              <a:rPr lang="en-US" b="1" spc="0">
                <a:solidFill>
                  <a:schemeClr val="bg1"/>
                </a:solidFill>
                <a:latin typeface="+mn-lt"/>
                <a:cs typeface="Times New Roman" panose="02020603050405020304" pitchFamily="18" charset="0"/>
              </a:rPr>
              <a:t>THINGSBOARD-RULE </a:t>
            </a:r>
            <a:r>
              <a:rPr lang="en-US" b="1" spc="0" smtClean="0">
                <a:solidFill>
                  <a:schemeClr val="bg1"/>
                </a:solidFill>
                <a:latin typeface="+mn-lt"/>
                <a:cs typeface="Times New Roman" panose="02020603050405020304" pitchFamily="18" charset="0"/>
              </a:rPr>
              <a:t>NODE</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18</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18</a:t>
            </a:fld>
            <a:endParaRPr lang="en-US" noProof="0"/>
          </a:p>
        </p:txBody>
      </p:sp>
      <p:grpSp>
        <p:nvGrpSpPr>
          <p:cNvPr id="34" name="Group 33"/>
          <p:cNvGrpSpPr/>
          <p:nvPr/>
        </p:nvGrpSpPr>
        <p:grpSpPr>
          <a:xfrm>
            <a:off x="6052520" y="1635090"/>
            <a:ext cx="7826750" cy="7579301"/>
            <a:chOff x="6052520" y="1635090"/>
            <a:chExt cx="7826750" cy="7579301"/>
          </a:xfrm>
        </p:grpSpPr>
        <p:grpSp>
          <p:nvGrpSpPr>
            <p:cNvPr id="12" name="Group 11"/>
            <p:cNvGrpSpPr/>
            <p:nvPr/>
          </p:nvGrpSpPr>
          <p:grpSpPr>
            <a:xfrm>
              <a:off x="8241792" y="7433216"/>
              <a:ext cx="2400300" cy="1781175"/>
              <a:chOff x="8315325" y="2362200"/>
              <a:chExt cx="2400300" cy="1781175"/>
            </a:xfrm>
          </p:grpSpPr>
          <p:sp>
            <p:nvSpPr>
              <p:cNvPr id="7" name="Rounded Rectangle 6"/>
              <p:cNvSpPr/>
              <p:nvPr/>
            </p:nvSpPr>
            <p:spPr>
              <a:xfrm>
                <a:off x="8315325" y="3019425"/>
                <a:ext cx="2400300" cy="1123950"/>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9515475" y="2362200"/>
                <a:ext cx="0" cy="6572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6052520" y="1635090"/>
              <a:ext cx="7826750" cy="5798126"/>
            </a:xfrm>
            <a:prstGeom prst="rect">
              <a:avLst/>
            </a:prstGeom>
            <a:ln w="57150">
              <a:solidFill>
                <a:schemeClr val="accent2">
                  <a:lumMod val="75000"/>
                </a:schemeClr>
              </a:solidFill>
            </a:ln>
          </p:spPr>
        </p:pic>
      </p:grpSp>
      <p:grpSp>
        <p:nvGrpSpPr>
          <p:cNvPr id="35" name="Group 34"/>
          <p:cNvGrpSpPr/>
          <p:nvPr/>
        </p:nvGrpSpPr>
        <p:grpSpPr>
          <a:xfrm>
            <a:off x="328436" y="1635090"/>
            <a:ext cx="5724084" cy="7858372"/>
            <a:chOff x="328436" y="1635090"/>
            <a:chExt cx="5724084" cy="7858372"/>
          </a:xfrm>
        </p:grpSpPr>
        <p:grpSp>
          <p:nvGrpSpPr>
            <p:cNvPr id="15" name="Group 14"/>
            <p:cNvGrpSpPr/>
            <p:nvPr/>
          </p:nvGrpSpPr>
          <p:grpSpPr>
            <a:xfrm>
              <a:off x="1211104" y="7487805"/>
              <a:ext cx="3142255" cy="2005657"/>
              <a:chOff x="10024541" y="1912833"/>
              <a:chExt cx="3142255" cy="2005657"/>
            </a:xfrm>
          </p:grpSpPr>
          <p:pic>
            <p:nvPicPr>
              <p:cNvPr id="20" name="Picture 6" descr="Actions on Googl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1939" y="2404555"/>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024541" y="1912833"/>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pic>
          <p:nvPicPr>
            <p:cNvPr id="16" name="Picture 15"/>
            <p:cNvPicPr>
              <a:picLocks noChangeAspect="1"/>
            </p:cNvPicPr>
            <p:nvPr/>
          </p:nvPicPr>
          <p:blipFill rotWithShape="1">
            <a:blip r:embed="rId6"/>
            <a:srcRect l="11194" t="9384" r="4491" b="1528"/>
            <a:stretch/>
          </p:blipFill>
          <p:spPr>
            <a:xfrm>
              <a:off x="328436" y="1635090"/>
              <a:ext cx="4907593" cy="4975502"/>
            </a:xfrm>
            <a:prstGeom prst="rect">
              <a:avLst/>
            </a:prstGeom>
            <a:ln w="57150">
              <a:solidFill>
                <a:schemeClr val="accent2">
                  <a:lumMod val="75000"/>
                </a:schemeClr>
              </a:solidFill>
            </a:ln>
          </p:spPr>
        </p:pic>
        <p:cxnSp>
          <p:nvCxnSpPr>
            <p:cNvPr id="18" name="Straight Arrow Connector 17"/>
            <p:cNvCxnSpPr>
              <a:stCxn id="16" idx="3"/>
            </p:cNvCxnSpPr>
            <p:nvPr/>
          </p:nvCxnSpPr>
          <p:spPr>
            <a:xfrm>
              <a:off x="5236029" y="4122841"/>
              <a:ext cx="81649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33304" y="3481138"/>
              <a:ext cx="696686" cy="507831"/>
            </a:xfrm>
            <a:prstGeom prst="rect">
              <a:avLst/>
            </a:prstGeom>
            <a:noFill/>
          </p:spPr>
          <p:txBody>
            <a:bodyPr wrap="square" rtlCol="0">
              <a:spAutoFit/>
            </a:bodyPr>
            <a:lstStyle/>
            <a:p>
              <a:r>
                <a:rPr lang="en-US" b="1" smtClean="0">
                  <a:solidFill>
                    <a:schemeClr val="accent6">
                      <a:lumMod val="75000"/>
                    </a:schemeClr>
                  </a:solidFill>
                </a:rPr>
                <a:t>IN</a:t>
              </a:r>
              <a:endParaRPr lang="en-US" b="1">
                <a:solidFill>
                  <a:schemeClr val="accent6">
                    <a:lumMod val="75000"/>
                  </a:schemeClr>
                </a:solidFill>
              </a:endParaRPr>
            </a:p>
          </p:txBody>
        </p:sp>
        <p:cxnSp>
          <p:nvCxnSpPr>
            <p:cNvPr id="27" name="Straight Arrow Connector 26"/>
            <p:cNvCxnSpPr/>
            <p:nvPr/>
          </p:nvCxnSpPr>
          <p:spPr>
            <a:xfrm flipH="1" flipV="1">
              <a:off x="2634343" y="6610592"/>
              <a:ext cx="5479" cy="87721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3901800" y="3615010"/>
            <a:ext cx="3983193" cy="5398761"/>
            <a:chOff x="13901800" y="3615010"/>
            <a:chExt cx="3983193" cy="5398761"/>
          </a:xfrm>
        </p:grpSpPr>
        <p:pic>
          <p:nvPicPr>
            <p:cNvPr id="23" name="Picture 22"/>
            <p:cNvPicPr>
              <a:picLocks noChangeAspect="1"/>
            </p:cNvPicPr>
            <p:nvPr/>
          </p:nvPicPr>
          <p:blipFill rotWithShape="1">
            <a:blip r:embed="rId7"/>
            <a:srcRect l="10162" t="4749" r="631" b="75480"/>
            <a:stretch/>
          </p:blipFill>
          <p:spPr>
            <a:xfrm>
              <a:off x="14894143" y="3777899"/>
              <a:ext cx="2990850" cy="885825"/>
            </a:xfrm>
            <a:prstGeom prst="rect">
              <a:avLst/>
            </a:prstGeom>
            <a:ln w="57150">
              <a:solidFill>
                <a:schemeClr val="accent2">
                  <a:lumMod val="75000"/>
                </a:schemeClr>
              </a:solidFill>
            </a:ln>
          </p:spPr>
        </p:pic>
        <p:cxnSp>
          <p:nvCxnSpPr>
            <p:cNvPr id="31" name="Straight Arrow Connector 30"/>
            <p:cNvCxnSpPr>
              <a:endCxn id="23" idx="1"/>
            </p:cNvCxnSpPr>
            <p:nvPr/>
          </p:nvCxnSpPr>
          <p:spPr>
            <a:xfrm>
              <a:off x="13901800" y="4220812"/>
              <a:ext cx="99234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3901800" y="3615010"/>
              <a:ext cx="914354" cy="507831"/>
            </a:xfrm>
            <a:prstGeom prst="rect">
              <a:avLst/>
            </a:prstGeom>
            <a:noFill/>
          </p:spPr>
          <p:txBody>
            <a:bodyPr wrap="square" rtlCol="0">
              <a:spAutoFit/>
            </a:bodyPr>
            <a:lstStyle/>
            <a:p>
              <a:r>
                <a:rPr lang="en-US" b="1" smtClean="0">
                  <a:solidFill>
                    <a:schemeClr val="accent6">
                      <a:lumMod val="75000"/>
                    </a:schemeClr>
                  </a:solidFill>
                </a:rPr>
                <a:t>OUT</a:t>
              </a:r>
              <a:endParaRPr lang="en-US" b="1">
                <a:solidFill>
                  <a:schemeClr val="accent6">
                    <a:lumMod val="75000"/>
                  </a:schemeClr>
                </a:solidFill>
              </a:endParaRPr>
            </a:p>
          </p:txBody>
        </p:sp>
        <p:cxnSp>
          <p:nvCxnSpPr>
            <p:cNvPr id="33" name="Straight Arrow Connector 32"/>
            <p:cNvCxnSpPr>
              <a:stCxn id="23" idx="2"/>
            </p:cNvCxnSpPr>
            <p:nvPr/>
          </p:nvCxnSpPr>
          <p:spPr>
            <a:xfrm>
              <a:off x="16389568" y="4663724"/>
              <a:ext cx="5102" cy="330113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094613" y="8090441"/>
              <a:ext cx="2600114" cy="923330"/>
            </a:xfrm>
            <a:prstGeom prst="rect">
              <a:avLst/>
            </a:prstGeom>
            <a:noFill/>
          </p:spPr>
          <p:txBody>
            <a:bodyPr wrap="square" rtlCol="0">
              <a:spAutoFit/>
            </a:bodyPr>
            <a:lstStyle/>
            <a:p>
              <a:pPr algn="ctr"/>
              <a:r>
                <a:rPr lang="en-US" b="1" smtClean="0">
                  <a:solidFill>
                    <a:schemeClr val="accent1">
                      <a:lumMod val="75000"/>
                    </a:schemeClr>
                  </a:solidFill>
                </a:rPr>
                <a:t>ThingsBoard</a:t>
              </a:r>
            </a:p>
            <a:p>
              <a:pPr algn="ctr"/>
              <a:r>
                <a:rPr lang="en-US" b="1" smtClean="0">
                  <a:solidFill>
                    <a:schemeClr val="accent1">
                      <a:lumMod val="75000"/>
                    </a:schemeClr>
                  </a:solidFill>
                </a:rPr>
                <a:t>Dashboard</a:t>
              </a:r>
              <a:endParaRPr lang="en-US" b="1">
                <a:solidFill>
                  <a:schemeClr val="accent1">
                    <a:lumMod val="75000"/>
                  </a:schemeClr>
                </a:solidFill>
              </a:endParaRPr>
            </a:p>
          </p:txBody>
        </p:sp>
      </p:grpSp>
    </p:spTree>
    <p:extLst>
      <p:ext uri="{BB962C8B-B14F-4D97-AF65-F5344CB8AC3E}">
        <p14:creationId xmlns:p14="http://schemas.microsoft.com/office/powerpoint/2010/main" val="1517090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22222E-6 6.17284E-7 L 0.00044 0.49074 " pathEditMode="relative" rAng="0" ptsTypes="AA">
                                      <p:cBhvr>
                                        <p:cTn id="20" dur="2000" fill="hold"/>
                                        <p:tgtEl>
                                          <p:spTgt spid="6"/>
                                        </p:tgtEl>
                                        <p:attrNameLst>
                                          <p:attrName>ppt_x</p:attrName>
                                          <p:attrName>ppt_y</p:attrName>
                                        </p:attrNameLst>
                                      </p:cBhvr>
                                      <p:rCtr x="17" y="24537"/>
                                    </p:animMotion>
                                  </p:childTnLst>
                                </p:cTn>
                              </p:par>
                              <p:par>
                                <p:cTn id="21" presetID="42"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2000"/>
                                        <p:tgtEl>
                                          <p:spTgt spid="34"/>
                                        </p:tgtEl>
                                      </p:cBhvr>
                                    </p:animEffect>
                                    <p:anim calcmode="lin" valueType="num">
                                      <p:cBhvr>
                                        <p:cTn id="24" dur="2000" fill="hold"/>
                                        <p:tgtEl>
                                          <p:spTgt spid="34"/>
                                        </p:tgtEl>
                                        <p:attrNameLst>
                                          <p:attrName>ppt_x</p:attrName>
                                        </p:attrNameLst>
                                      </p:cBhvr>
                                      <p:tavLst>
                                        <p:tav tm="0">
                                          <p:val>
                                            <p:strVal val="#ppt_x"/>
                                          </p:val>
                                        </p:tav>
                                        <p:tav tm="100000">
                                          <p:val>
                                            <p:strVal val="#ppt_x"/>
                                          </p:val>
                                        </p:tav>
                                      </p:tavLst>
                                    </p:anim>
                                    <p:anim calcmode="lin" valueType="num">
                                      <p:cBhvr>
                                        <p:cTn id="25" dur="2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79145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6887141" cy="648000"/>
          </a:xfrm>
        </p:spPr>
        <p:txBody>
          <a:bodyPr/>
          <a:lstStyle/>
          <a:p>
            <a:r>
              <a:rPr lang="en-US" b="1" spc="0" smtClean="0">
                <a:solidFill>
                  <a:schemeClr val="bg1"/>
                </a:solidFill>
                <a:latin typeface="+mn-lt"/>
                <a:cs typeface="Times New Roman" panose="02020603050405020304" pitchFamily="18" charset="0"/>
              </a:rPr>
              <a:t>THINGSBOARD-DATA</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19</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19</a:t>
            </a:fld>
            <a:endParaRPr lang="en-US" noProof="0"/>
          </a:p>
        </p:txBody>
      </p:sp>
      <p:grpSp>
        <p:nvGrpSpPr>
          <p:cNvPr id="8" name="Group 7"/>
          <p:cNvGrpSpPr/>
          <p:nvPr/>
        </p:nvGrpSpPr>
        <p:grpSpPr>
          <a:xfrm>
            <a:off x="1174846" y="2482647"/>
            <a:ext cx="7478157" cy="5918403"/>
            <a:chOff x="1079596" y="2482647"/>
            <a:chExt cx="7478157" cy="5918403"/>
          </a:xfrm>
        </p:grpSpPr>
        <p:pic>
          <p:nvPicPr>
            <p:cNvPr id="5" name="Picture 4"/>
            <p:cNvPicPr>
              <a:picLocks noChangeAspect="1"/>
            </p:cNvPicPr>
            <p:nvPr/>
          </p:nvPicPr>
          <p:blipFill>
            <a:blip r:embed="rId3"/>
            <a:stretch>
              <a:fillRect/>
            </a:stretch>
          </p:blipFill>
          <p:spPr>
            <a:xfrm>
              <a:off x="1079596" y="3389188"/>
              <a:ext cx="7478157" cy="5011862"/>
            </a:xfrm>
            <a:prstGeom prst="rect">
              <a:avLst/>
            </a:prstGeom>
            <a:ln w="57150">
              <a:solidFill>
                <a:schemeClr val="accent1">
                  <a:lumMod val="75000"/>
                </a:schemeClr>
              </a:solidFill>
            </a:ln>
          </p:spPr>
        </p:pic>
        <p:sp>
          <p:nvSpPr>
            <p:cNvPr id="7" name="TextBox 6"/>
            <p:cNvSpPr txBox="1"/>
            <p:nvPr/>
          </p:nvSpPr>
          <p:spPr>
            <a:xfrm>
              <a:off x="2761275" y="2482647"/>
              <a:ext cx="3981450" cy="507831"/>
            </a:xfrm>
            <a:prstGeom prst="rect">
              <a:avLst/>
            </a:prstGeom>
            <a:noFill/>
          </p:spPr>
          <p:txBody>
            <a:bodyPr wrap="square" rtlCol="0">
              <a:spAutoFit/>
            </a:bodyPr>
            <a:lstStyle/>
            <a:p>
              <a:pPr algn="ctr"/>
              <a:r>
                <a:rPr lang="en-US" b="1" smtClean="0">
                  <a:solidFill>
                    <a:schemeClr val="accent1">
                      <a:lumMod val="75000"/>
                    </a:schemeClr>
                  </a:solidFill>
                </a:rPr>
                <a:t>Telemetry</a:t>
              </a:r>
              <a:endParaRPr lang="en-US" b="1">
                <a:solidFill>
                  <a:schemeClr val="accent1">
                    <a:lumMod val="75000"/>
                  </a:schemeClr>
                </a:solidFill>
              </a:endParaRPr>
            </a:p>
          </p:txBody>
        </p:sp>
      </p:grpSp>
      <p:grpSp>
        <p:nvGrpSpPr>
          <p:cNvPr id="9" name="Group 8"/>
          <p:cNvGrpSpPr/>
          <p:nvPr/>
        </p:nvGrpSpPr>
        <p:grpSpPr>
          <a:xfrm>
            <a:off x="9807468" y="2482646"/>
            <a:ext cx="7478157" cy="5918404"/>
            <a:chOff x="9807468" y="2482646"/>
            <a:chExt cx="7478157" cy="5918404"/>
          </a:xfrm>
        </p:grpSpPr>
        <p:pic>
          <p:nvPicPr>
            <p:cNvPr id="6" name="Picture 5"/>
            <p:cNvPicPr>
              <a:picLocks noChangeAspect="1"/>
            </p:cNvPicPr>
            <p:nvPr/>
          </p:nvPicPr>
          <p:blipFill rotWithShape="1">
            <a:blip r:embed="rId4"/>
            <a:srcRect b="11625"/>
            <a:stretch/>
          </p:blipFill>
          <p:spPr>
            <a:xfrm>
              <a:off x="9807468" y="3389188"/>
              <a:ext cx="7478157" cy="5011862"/>
            </a:xfrm>
            <a:prstGeom prst="rect">
              <a:avLst/>
            </a:prstGeom>
            <a:ln w="57150">
              <a:solidFill>
                <a:schemeClr val="accent1">
                  <a:lumMod val="75000"/>
                </a:schemeClr>
              </a:solidFill>
            </a:ln>
          </p:spPr>
        </p:pic>
        <p:sp>
          <p:nvSpPr>
            <p:cNvPr id="13" name="TextBox 12"/>
            <p:cNvSpPr txBox="1"/>
            <p:nvPr/>
          </p:nvSpPr>
          <p:spPr>
            <a:xfrm>
              <a:off x="11555821" y="2482646"/>
              <a:ext cx="3981450" cy="507831"/>
            </a:xfrm>
            <a:prstGeom prst="rect">
              <a:avLst/>
            </a:prstGeom>
            <a:noFill/>
          </p:spPr>
          <p:txBody>
            <a:bodyPr wrap="square" rtlCol="0">
              <a:spAutoFit/>
            </a:bodyPr>
            <a:lstStyle/>
            <a:p>
              <a:pPr algn="ctr"/>
              <a:r>
                <a:rPr lang="en-US" b="1" smtClean="0">
                  <a:solidFill>
                    <a:schemeClr val="accent1">
                      <a:lumMod val="75000"/>
                    </a:schemeClr>
                  </a:solidFill>
                </a:rPr>
                <a:t>Attribute</a:t>
              </a:r>
              <a:endParaRPr lang="en-US" b="1">
                <a:solidFill>
                  <a:schemeClr val="accent1">
                    <a:lumMod val="75000"/>
                  </a:schemeClr>
                </a:solidFill>
              </a:endParaRPr>
            </a:p>
          </p:txBody>
        </p:sp>
      </p:grpSp>
    </p:spTree>
    <p:extLst>
      <p:ext uri="{BB962C8B-B14F-4D97-AF65-F5344CB8AC3E}">
        <p14:creationId xmlns:p14="http://schemas.microsoft.com/office/powerpoint/2010/main" val="411201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ome Automation Images – Browse 155,334 Stock Photos, Vectors, and Video |  Adobe Stock"/>
          <p:cNvPicPr>
            <a:picLocks noChangeAspect="1" noChangeArrowheads="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44000"/>
                    </a14:imgEffect>
                    <a14:imgEffect>
                      <a14:colorTemperature colorTemp="4700"/>
                    </a14:imgEffect>
                    <a14:imgEffect>
                      <a14:saturation sat="36000"/>
                    </a14:imgEffect>
                    <a14:imgEffect>
                      <a14:brightnessContrast bright="20000" contrast="-45000"/>
                    </a14:imgEffect>
                  </a14:imgLayer>
                </a14:imgProps>
              </a:ext>
              <a:ext uri="{28A0092B-C50C-407E-A947-70E740481C1C}">
                <a14:useLocalDpi xmlns:a14="http://schemas.microsoft.com/office/drawing/2010/main" val="0"/>
              </a:ext>
            </a:extLst>
          </a:blip>
          <a:srcRect b="11517"/>
          <a:stretch/>
        </p:blipFill>
        <p:spPr bwMode="auto">
          <a:xfrm>
            <a:off x="-6102" y="4203270"/>
            <a:ext cx="18294101" cy="6083729"/>
          </a:xfrm>
          <a:prstGeom prst="rect">
            <a:avLst/>
          </a:prstGeom>
          <a:noFill/>
        </p:spPr>
      </p:pic>
      <p:sp>
        <p:nvSpPr>
          <p:cNvPr id="19" name="Rectangle 18"/>
          <p:cNvSpPr/>
          <p:nvPr/>
        </p:nvSpPr>
        <p:spPr>
          <a:xfrm>
            <a:off x="-6103" y="4203269"/>
            <a:ext cx="18294101" cy="6083728"/>
          </a:xfrm>
          <a:prstGeom prst="rect">
            <a:avLst/>
          </a:prstGeom>
          <a:solidFill>
            <a:schemeClr val="bg2">
              <a:lumMod val="25000"/>
              <a:alpha val="2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grpSp>
        <p:nvGrpSpPr>
          <p:cNvPr id="4" name="组合 1">
            <a:extLst>
              <a:ext uri="{FF2B5EF4-FFF2-40B4-BE49-F238E27FC236}">
                <a16:creationId xmlns="" xmlns:a16="http://schemas.microsoft.com/office/drawing/2014/main" id="{FF2D3412-8F6C-4995-BF25-331F25E0BCE5}"/>
              </a:ext>
            </a:extLst>
          </p:cNvPr>
          <p:cNvGrpSpPr/>
          <p:nvPr/>
        </p:nvGrpSpPr>
        <p:grpSpPr>
          <a:xfrm>
            <a:off x="451691" y="788180"/>
            <a:ext cx="2112168" cy="6460347"/>
            <a:chOff x="1143001" y="526257"/>
            <a:chExt cx="1408112" cy="4306897"/>
          </a:xfrm>
        </p:grpSpPr>
        <p:sp>
          <p:nvSpPr>
            <p:cNvPr id="5" name="任意多边形: 形状 35">
              <a:extLst>
                <a:ext uri="{FF2B5EF4-FFF2-40B4-BE49-F238E27FC236}">
                  <a16:creationId xmlns="" xmlns:a16="http://schemas.microsoft.com/office/drawing/2014/main" id="{4C203796-35A1-4F09-8F93-65E0CB3F1C91}"/>
                </a:ext>
              </a:extLst>
            </p:cNvPr>
            <p:cNvSpPr/>
            <p:nvPr/>
          </p:nvSpPr>
          <p:spPr>
            <a:xfrm>
              <a:off x="1143001" y="2806701"/>
              <a:ext cx="1408112" cy="202645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6" name="任意多边形: 形状 34">
              <a:extLst>
                <a:ext uri="{FF2B5EF4-FFF2-40B4-BE49-F238E27FC236}">
                  <a16:creationId xmlns="" xmlns:a16="http://schemas.microsoft.com/office/drawing/2014/main" id="{07384020-939D-48AA-A8DA-6F3646FBF53E}"/>
                </a:ext>
              </a:extLst>
            </p:cNvPr>
            <p:cNvSpPr/>
            <p:nvPr/>
          </p:nvSpPr>
          <p:spPr>
            <a:xfrm>
              <a:off x="1143001" y="526257"/>
              <a:ext cx="1408112" cy="2280444"/>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7" name="文本框 29">
              <a:extLst>
                <a:ext uri="{FF2B5EF4-FFF2-40B4-BE49-F238E27FC236}">
                  <a16:creationId xmlns="" xmlns:a16="http://schemas.microsoft.com/office/drawing/2014/main" id="{D190CDAE-B969-411F-94D3-B350C9F2F014}"/>
                </a:ext>
              </a:extLst>
            </p:cNvPr>
            <p:cNvSpPr txBox="1"/>
            <p:nvPr/>
          </p:nvSpPr>
          <p:spPr>
            <a:xfrm rot="5400000">
              <a:off x="16853" y="2125798"/>
              <a:ext cx="3660403" cy="902897"/>
            </a:xfrm>
            <a:prstGeom prst="rect">
              <a:avLst/>
            </a:prstGeom>
            <a:noFill/>
          </p:spPr>
          <p:txBody>
            <a:bodyPr wrap="none" rtlCol="0">
              <a:spAutoFit/>
              <a:scene3d>
                <a:camera prst="orthographicFront"/>
                <a:lightRig rig="threePt" dir="t"/>
              </a:scene3d>
              <a:sp3d contourW="12700"/>
            </a:bodyPr>
            <a:lstStyle/>
            <a:p>
              <a:pPr algn="ctr" defTabSz="1371600"/>
              <a:r>
                <a:rPr lang="en-US" altLang="zh-CN" sz="8201">
                  <a:solidFill>
                    <a:prstClr val="black"/>
                  </a:solidFill>
                  <a:latin typeface="Century Gothic" panose="020B0502020202020204" pitchFamily="34" charset="0"/>
                  <a:ea typeface="等线" panose="02010600030101010101" pitchFamily="2" charset="-122"/>
                </a:rPr>
                <a:t>CONT</a:t>
              </a:r>
              <a:r>
                <a:rPr lang="en-US" altLang="zh-CN" sz="8201">
                  <a:solidFill>
                    <a:prstClr val="white"/>
                  </a:solidFill>
                  <a:latin typeface="Century Gothic" panose="020B0502020202020204" pitchFamily="34" charset="0"/>
                  <a:ea typeface="等线" panose="02010600030101010101" pitchFamily="2" charset="-122"/>
                </a:rPr>
                <a:t>ENTS</a:t>
              </a:r>
              <a:endParaRPr lang="zh-CN" altLang="en-US" sz="8201">
                <a:solidFill>
                  <a:prstClr val="white"/>
                </a:solidFill>
                <a:latin typeface="Century Gothic" panose="020B0502020202020204" pitchFamily="34" charset="0"/>
                <a:ea typeface="等线" panose="02010600030101010101" pitchFamily="2" charset="-122"/>
              </a:endParaRPr>
            </a:p>
          </p:txBody>
        </p:sp>
      </p:grpSp>
      <p:grpSp>
        <p:nvGrpSpPr>
          <p:cNvPr id="8" name="组合 2">
            <a:extLst>
              <a:ext uri="{FF2B5EF4-FFF2-40B4-BE49-F238E27FC236}">
                <a16:creationId xmlns="" xmlns:a16="http://schemas.microsoft.com/office/drawing/2014/main" id="{B74C713E-95D4-41F2-B895-431C4B00603F}"/>
              </a:ext>
            </a:extLst>
          </p:cNvPr>
          <p:cNvGrpSpPr/>
          <p:nvPr/>
        </p:nvGrpSpPr>
        <p:grpSpPr>
          <a:xfrm>
            <a:off x="5880202" y="2279581"/>
            <a:ext cx="3154571" cy="4122002"/>
            <a:chOff x="2790390" y="1524238"/>
            <a:chExt cx="2103047" cy="2748002"/>
          </a:xfrm>
        </p:grpSpPr>
        <p:sp>
          <p:nvSpPr>
            <p:cNvPr id="9"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Hướng thiết kế</a:t>
              </a:r>
              <a:endParaRPr lang="zh-CN" altLang="en-US" sz="4800" b="1">
                <a:solidFill>
                  <a:prstClr val="white"/>
                </a:solidFill>
                <a:latin typeface="Calibri" panose="020F0502020204030204"/>
                <a:ea typeface="等线" panose="02010600030101010101" pitchFamily="2" charset="-122"/>
              </a:endParaRPr>
            </a:p>
          </p:txBody>
        </p:sp>
        <p:sp>
          <p:nvSpPr>
            <p:cNvPr id="10"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11"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12" name="文本框 44">
              <a:hlinkClick r:id="rId5"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02</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0" name="组合 2">
            <a:extLst>
              <a:ext uri="{FF2B5EF4-FFF2-40B4-BE49-F238E27FC236}">
                <a16:creationId xmlns="" xmlns:a16="http://schemas.microsoft.com/office/drawing/2014/main" id="{B74C713E-95D4-41F2-B895-431C4B00603F}"/>
              </a:ext>
            </a:extLst>
          </p:cNvPr>
          <p:cNvGrpSpPr/>
          <p:nvPr/>
        </p:nvGrpSpPr>
        <p:grpSpPr>
          <a:xfrm>
            <a:off x="2868652" y="2279581"/>
            <a:ext cx="3154572" cy="4122002"/>
            <a:chOff x="2790291" y="1524238"/>
            <a:chExt cx="2103049" cy="2748003"/>
          </a:xfrm>
        </p:grpSpPr>
        <p:sp>
          <p:nvSpPr>
            <p:cNvPr id="22" name="文本框 16">
              <a:extLst>
                <a:ext uri="{FF2B5EF4-FFF2-40B4-BE49-F238E27FC236}">
                  <a16:creationId xmlns="" xmlns:a16="http://schemas.microsoft.com/office/drawing/2014/main" id="{4C68AEBE-DC03-431D-BC9A-551112A8CAC5}"/>
                </a:ext>
              </a:extLst>
            </p:cNvPr>
            <p:cNvSpPr txBox="1"/>
            <p:nvPr/>
          </p:nvSpPr>
          <p:spPr>
            <a:xfrm>
              <a:off x="2790291" y="3225800"/>
              <a:ext cx="2103049"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Tổng</a:t>
              </a:r>
            </a:p>
            <a:p>
              <a:pPr algn="ctr" defTabSz="1371600"/>
              <a:r>
                <a:rPr lang="en-US" altLang="zh-CN" sz="4800" b="1" smtClean="0">
                  <a:solidFill>
                    <a:prstClr val="white"/>
                  </a:solidFill>
                  <a:latin typeface="Calibri" panose="020F0502020204030204"/>
                  <a:ea typeface="等线" panose="02010600030101010101" pitchFamily="2" charset="-122"/>
                </a:rPr>
                <a:t>quan</a:t>
              </a:r>
              <a:endParaRPr lang="zh-CN" altLang="en-US" sz="4800" b="1">
                <a:solidFill>
                  <a:prstClr val="white"/>
                </a:solidFill>
                <a:latin typeface="Calibri" panose="020F0502020204030204"/>
                <a:ea typeface="等线" panose="02010600030101010101" pitchFamily="2" charset="-122"/>
              </a:endParaRPr>
            </a:p>
          </p:txBody>
        </p:sp>
        <p:sp>
          <p:nvSpPr>
            <p:cNvPr id="23" name="图文框 5">
              <a:hlinkClick r:id="rId6" action="ppaction://hlinksldjump"/>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4"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5" name="文本框 44">
              <a:extLst>
                <a:ext uri="{FF2B5EF4-FFF2-40B4-BE49-F238E27FC236}">
                  <a16:creationId xmlns="" xmlns:a16="http://schemas.microsoft.com/office/drawing/2014/main" id="{5A5D16E4-6111-4253-A399-BDE45ABADF41}"/>
                </a:ext>
              </a:extLst>
            </p:cNvPr>
            <p:cNvSpPr txBox="1"/>
            <p:nvPr/>
          </p:nvSpPr>
          <p:spPr>
            <a:xfrm>
              <a:off x="3335141" y="1604189"/>
              <a:ext cx="104313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01</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1" name="组合 2">
            <a:extLst>
              <a:ext uri="{FF2B5EF4-FFF2-40B4-BE49-F238E27FC236}">
                <a16:creationId xmlns="" xmlns:a16="http://schemas.microsoft.com/office/drawing/2014/main" id="{B74C713E-95D4-41F2-B895-431C4B00603F}"/>
              </a:ext>
            </a:extLst>
          </p:cNvPr>
          <p:cNvGrpSpPr/>
          <p:nvPr/>
        </p:nvGrpSpPr>
        <p:grpSpPr>
          <a:xfrm>
            <a:off x="8970125" y="2279581"/>
            <a:ext cx="3154571" cy="4122002"/>
            <a:chOff x="2790390" y="1524238"/>
            <a:chExt cx="2103047" cy="2748003"/>
          </a:xfrm>
        </p:grpSpPr>
        <p:sp>
          <p:nvSpPr>
            <p:cNvPr id="26"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Chi </a:t>
              </a:r>
              <a:r>
                <a:rPr lang="en-US" altLang="zh-CN" sz="4800" b="1" smtClean="0">
                  <a:solidFill>
                    <a:prstClr val="white"/>
                  </a:solidFill>
                  <a:latin typeface="Calibri" panose="020F0502020204030204"/>
                  <a:ea typeface="等线" panose="02010600030101010101" pitchFamily="2" charset="-122"/>
                </a:rPr>
                <a:t>tiết</a:t>
              </a:r>
              <a:endParaRPr lang="en-US" altLang="zh-CN" sz="4800" b="1">
                <a:solidFill>
                  <a:prstClr val="white"/>
                </a:solidFill>
                <a:latin typeface="Calibri" panose="020F0502020204030204"/>
                <a:ea typeface="等线" panose="02010600030101010101" pitchFamily="2" charset="-122"/>
              </a:endParaRPr>
            </a:p>
            <a:p>
              <a:pPr algn="ctr" defTabSz="1371600"/>
              <a:r>
                <a:rPr lang="en-US" altLang="zh-CN" sz="4800" b="1" smtClean="0">
                  <a:solidFill>
                    <a:prstClr val="white"/>
                  </a:solidFill>
                  <a:latin typeface="Calibri" panose="020F0502020204030204"/>
                  <a:ea typeface="等线" panose="02010600030101010101" pitchFamily="2" charset="-122"/>
                </a:rPr>
                <a:t>hệ thống</a:t>
              </a:r>
              <a:endParaRPr lang="en-US" altLang="zh-CN" sz="4800" b="1">
                <a:solidFill>
                  <a:prstClr val="white"/>
                </a:solidFill>
                <a:latin typeface="Calibri" panose="020F0502020204030204"/>
                <a:ea typeface="等线" panose="02010600030101010101" pitchFamily="2" charset="-122"/>
              </a:endParaRPr>
            </a:p>
          </p:txBody>
        </p:sp>
        <p:sp>
          <p:nvSpPr>
            <p:cNvPr id="27"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8"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9" name="文本框 44">
              <a:hlinkClick r:id="rId7"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03</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0" name="组合 2">
            <a:extLst>
              <a:ext uri="{FF2B5EF4-FFF2-40B4-BE49-F238E27FC236}">
                <a16:creationId xmlns="" xmlns:a16="http://schemas.microsoft.com/office/drawing/2014/main" id="{B74C713E-95D4-41F2-B895-431C4B00603F}"/>
              </a:ext>
            </a:extLst>
          </p:cNvPr>
          <p:cNvGrpSpPr/>
          <p:nvPr/>
        </p:nvGrpSpPr>
        <p:grpSpPr>
          <a:xfrm>
            <a:off x="11857187" y="2279581"/>
            <a:ext cx="3154571" cy="4122002"/>
            <a:chOff x="2790390" y="1524238"/>
            <a:chExt cx="2103047" cy="2748002"/>
          </a:xfrm>
        </p:grpSpPr>
        <p:sp>
          <p:nvSpPr>
            <p:cNvPr id="31" name="文本框 16">
              <a:extLst>
                <a:ext uri="{FF2B5EF4-FFF2-40B4-BE49-F238E27FC236}">
                  <a16:creationId xmlns="" xmlns:a16="http://schemas.microsoft.com/office/drawing/2014/main"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Kết</a:t>
              </a:r>
              <a:br>
                <a:rPr lang="en-US" altLang="zh-CN" sz="4800" b="1">
                  <a:solidFill>
                    <a:prstClr val="white"/>
                  </a:solidFill>
                  <a:latin typeface="Calibri" panose="020F0502020204030204"/>
                  <a:ea typeface="等线" panose="02010600030101010101" pitchFamily="2" charset="-122"/>
                </a:rPr>
              </a:br>
              <a:r>
                <a:rPr lang="en-US" altLang="zh-CN" sz="4800" b="1">
                  <a:solidFill>
                    <a:prstClr val="white"/>
                  </a:solidFill>
                  <a:latin typeface="Calibri" panose="020F0502020204030204"/>
                  <a:ea typeface="等线" panose="02010600030101010101" pitchFamily="2" charset="-122"/>
                </a:rPr>
                <a:t>quả</a:t>
              </a:r>
              <a:endParaRPr lang="zh-CN" altLang="en-US" sz="4800" b="1">
                <a:solidFill>
                  <a:prstClr val="white"/>
                </a:solidFill>
                <a:latin typeface="Calibri" panose="020F0502020204030204"/>
                <a:ea typeface="等线" panose="02010600030101010101" pitchFamily="2" charset="-122"/>
              </a:endParaRPr>
            </a:p>
          </p:txBody>
        </p:sp>
        <p:sp>
          <p:nvSpPr>
            <p:cNvPr id="32"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3"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4" name="文本框 44">
              <a:hlinkClick r:id="rId8" action="ppaction://hlinksldjump"/>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04</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5" name="组合 2">
            <a:extLst>
              <a:ext uri="{FF2B5EF4-FFF2-40B4-BE49-F238E27FC236}">
                <a16:creationId xmlns="" xmlns:a16="http://schemas.microsoft.com/office/drawing/2014/main" id="{B74C713E-95D4-41F2-B895-431C4B00603F}"/>
              </a:ext>
            </a:extLst>
          </p:cNvPr>
          <p:cNvGrpSpPr/>
          <p:nvPr/>
        </p:nvGrpSpPr>
        <p:grpSpPr>
          <a:xfrm>
            <a:off x="14834837" y="2279581"/>
            <a:ext cx="3154571" cy="3383339"/>
            <a:chOff x="2790390" y="1524238"/>
            <a:chExt cx="2103047" cy="2255560"/>
          </a:xfrm>
        </p:grpSpPr>
        <p:sp>
          <p:nvSpPr>
            <p:cNvPr id="36" name="文本框 16">
              <a:extLst>
                <a:ext uri="{FF2B5EF4-FFF2-40B4-BE49-F238E27FC236}">
                  <a16:creationId xmlns="" xmlns:a16="http://schemas.microsoft.com/office/drawing/2014/main" id="{4C68AEBE-DC03-431D-BC9A-551112A8CAC5}"/>
                </a:ext>
              </a:extLst>
            </p:cNvPr>
            <p:cNvSpPr txBox="1"/>
            <p:nvPr/>
          </p:nvSpPr>
          <p:spPr>
            <a:xfrm>
              <a:off x="2790390" y="3225800"/>
              <a:ext cx="2103047" cy="553998"/>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Demo</a:t>
              </a:r>
              <a:endParaRPr lang="zh-CN" altLang="en-US" sz="4800" b="1">
                <a:solidFill>
                  <a:prstClr val="white"/>
                </a:solidFill>
                <a:latin typeface="Calibri" panose="020F0502020204030204"/>
                <a:ea typeface="等线" panose="02010600030101010101" pitchFamily="2" charset="-122"/>
              </a:endParaRPr>
            </a:p>
          </p:txBody>
        </p:sp>
        <p:sp>
          <p:nvSpPr>
            <p:cNvPr id="37" name="图文框 5">
              <a:extLst>
                <a:ext uri="{FF2B5EF4-FFF2-40B4-BE49-F238E27FC236}">
                  <a16:creationId xmlns="" xmlns:a16="http://schemas.microsoft.com/office/drawing/2014/main"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8" name="等腰三角形 6">
              <a:extLst>
                <a:ext uri="{FF2B5EF4-FFF2-40B4-BE49-F238E27FC236}">
                  <a16:creationId xmlns="" xmlns:a16="http://schemas.microsoft.com/office/drawing/2014/main"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9" name="文本框 44">
              <a:hlinkClick r:id="" action="ppaction://noaction"/>
              <a:extLst>
                <a:ext uri="{FF2B5EF4-FFF2-40B4-BE49-F238E27FC236}">
                  <a16:creationId xmlns="" xmlns:a16="http://schemas.microsoft.com/office/drawing/2014/main"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05</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spTree>
    <p:extLst>
      <p:ext uri="{BB962C8B-B14F-4D97-AF65-F5344CB8AC3E}">
        <p14:creationId xmlns:p14="http://schemas.microsoft.com/office/powerpoint/2010/main" val="2567234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1+#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8855999"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7867656" cy="648000"/>
          </a:xfrm>
        </p:spPr>
        <p:txBody>
          <a:bodyPr/>
          <a:lstStyle/>
          <a:p>
            <a:r>
              <a:rPr lang="en-US" b="1" spc="0" smtClean="0">
                <a:solidFill>
                  <a:schemeClr val="bg1"/>
                </a:solidFill>
                <a:latin typeface="+mn-lt"/>
                <a:cs typeface="Times New Roman" panose="02020603050405020304" pitchFamily="18" charset="0"/>
              </a:rPr>
              <a:t>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20</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20</a:t>
            </a:fld>
            <a:endParaRPr lang="en-US" noProof="0"/>
          </a:p>
        </p:txBody>
      </p:sp>
      <p:grpSp>
        <p:nvGrpSpPr>
          <p:cNvPr id="9" name="Group 8"/>
          <p:cNvGrpSpPr/>
          <p:nvPr/>
        </p:nvGrpSpPr>
        <p:grpSpPr>
          <a:xfrm>
            <a:off x="1867203" y="2214281"/>
            <a:ext cx="5042114" cy="6445623"/>
            <a:chOff x="12703781" y="2883150"/>
            <a:chExt cx="5042114" cy="6445623"/>
          </a:xfrm>
        </p:grpSpPr>
        <p:sp>
          <p:nvSpPr>
            <p:cNvPr id="10" name="Rectangle 9"/>
            <p:cNvSpPr/>
            <p:nvPr/>
          </p:nvSpPr>
          <p:spPr>
            <a:xfrm>
              <a:off x="12703781" y="288315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14080133" y="3172718"/>
              <a:ext cx="2289409" cy="4014222"/>
              <a:chOff x="14068844" y="3180514"/>
              <a:chExt cx="2289409" cy="4014222"/>
            </a:xfrm>
          </p:grpSpPr>
          <p:pic>
            <p:nvPicPr>
              <p:cNvPr id="13" name="Picture 8" descr="ESP32-CAM AI-Thinker Pinout Guide: GPIOs Usage Explained | Random Nerd  Tutorials"/>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3180514"/>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12" name="TextBox 1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grpSp>
        <p:nvGrpSpPr>
          <p:cNvPr id="28" name="Group 27"/>
          <p:cNvGrpSpPr/>
          <p:nvPr/>
        </p:nvGrpSpPr>
        <p:grpSpPr>
          <a:xfrm>
            <a:off x="8220635" y="2214280"/>
            <a:ext cx="8823172" cy="6445623"/>
            <a:chOff x="8220635" y="2214280"/>
            <a:chExt cx="8823172" cy="6445623"/>
          </a:xfrm>
        </p:grpSpPr>
        <p:sp>
          <p:nvSpPr>
            <p:cNvPr id="4" name="Plus 3"/>
            <p:cNvSpPr/>
            <p:nvPr/>
          </p:nvSpPr>
          <p:spPr>
            <a:xfrm>
              <a:off x="8220635" y="4080697"/>
              <a:ext cx="2420471" cy="2712790"/>
            </a:xfrm>
            <a:prstGeom prst="mathPlus">
              <a:avLst/>
            </a:prstGeom>
            <a:solidFill>
              <a:schemeClr val="tx1">
                <a:lumMod val="65000"/>
                <a:lumOff val="35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1952424" y="2214280"/>
              <a:ext cx="5091383" cy="6445623"/>
              <a:chOff x="11952424" y="2214280"/>
              <a:chExt cx="5091383" cy="6445623"/>
            </a:xfrm>
          </p:grpSpPr>
          <p:sp>
            <p:nvSpPr>
              <p:cNvPr id="25" name="Rectangle 24"/>
              <p:cNvSpPr/>
              <p:nvPr/>
            </p:nvSpPr>
            <p:spPr>
              <a:xfrm>
                <a:off x="11952424" y="221428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2302094" y="3323101"/>
                <a:ext cx="4741713" cy="1141083"/>
                <a:chOff x="10070564" y="755591"/>
                <a:chExt cx="4741713" cy="1141083"/>
              </a:xfrm>
            </p:grpSpPr>
            <p:pic>
              <p:nvPicPr>
                <p:cNvPr id="4100" name="Picture 4" descr="ESP Alexa - Ứng dụng trên Google Pl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0564" y="755591"/>
                  <a:ext cx="1141083" cy="11410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163641" y="864467"/>
                  <a:ext cx="3648636" cy="923330"/>
                </a:xfrm>
                <a:prstGeom prst="rect">
                  <a:avLst/>
                </a:prstGeom>
                <a:noFill/>
              </p:spPr>
              <p:txBody>
                <a:bodyPr wrap="square" rtlCol="0">
                  <a:spAutoFit/>
                </a:bodyPr>
                <a:lstStyle/>
                <a:p>
                  <a:pPr algn="ctr"/>
                  <a:r>
                    <a:rPr lang="en-US" sz="5400" b="1" spc="300" smtClean="0">
                      <a:solidFill>
                        <a:schemeClr val="bg2">
                          <a:lumMod val="25000"/>
                        </a:schemeClr>
                      </a:solidFill>
                      <a:latin typeface="Agency FB" panose="020B0503020202020204" pitchFamily="34" charset="0"/>
                    </a:rPr>
                    <a:t>ESPRESSIF</a:t>
                  </a:r>
                  <a:endParaRPr lang="en-US" b="1" spc="300">
                    <a:solidFill>
                      <a:schemeClr val="bg2">
                        <a:lumMod val="25000"/>
                      </a:schemeClr>
                    </a:solidFill>
                    <a:latin typeface="Agency FB" panose="020B0503020202020204" pitchFamily="34" charset="0"/>
                  </a:endParaRPr>
                </a:p>
              </p:txBody>
            </p:sp>
          </p:grpSp>
          <p:grpSp>
            <p:nvGrpSpPr>
              <p:cNvPr id="16" name="Group 15"/>
              <p:cNvGrpSpPr/>
              <p:nvPr/>
            </p:nvGrpSpPr>
            <p:grpSpPr>
              <a:xfrm>
                <a:off x="13106327" y="5359297"/>
                <a:ext cx="2734308" cy="1978994"/>
                <a:chOff x="13106327" y="5019789"/>
                <a:chExt cx="2734308" cy="1978994"/>
              </a:xfrm>
            </p:grpSpPr>
            <p:sp>
              <p:nvSpPr>
                <p:cNvPr id="7" name="TextBox 6"/>
                <p:cNvSpPr txBox="1"/>
                <p:nvPr/>
              </p:nvSpPr>
              <p:spPr>
                <a:xfrm>
                  <a:off x="13106327" y="5890787"/>
                  <a:ext cx="2734308" cy="1107996"/>
                </a:xfrm>
                <a:prstGeom prst="rect">
                  <a:avLst/>
                </a:prstGeom>
                <a:noFill/>
              </p:spPr>
              <p:txBody>
                <a:bodyPr wrap="square" rtlCol="0">
                  <a:spAutoFit/>
                </a:bodyPr>
                <a:lstStyle/>
                <a:p>
                  <a:r>
                    <a:rPr lang="en-US" b="1" smtClean="0">
                      <a:solidFill>
                        <a:schemeClr val="tx1">
                          <a:lumMod val="85000"/>
                          <a:lumOff val="15000"/>
                        </a:schemeClr>
                      </a:solidFill>
                    </a:rPr>
                    <a:t>arduino-esp32</a:t>
                  </a:r>
                </a:p>
                <a:p>
                  <a:endParaRPr lang="en-US" sz="1100" b="1" smtClean="0">
                    <a:solidFill>
                      <a:schemeClr val="tx1">
                        <a:lumMod val="85000"/>
                        <a:lumOff val="15000"/>
                      </a:schemeClr>
                    </a:solidFill>
                  </a:endParaRPr>
                </a:p>
                <a:p>
                  <a:r>
                    <a:rPr lang="en-US" b="1" smtClean="0">
                      <a:solidFill>
                        <a:schemeClr val="tx1">
                          <a:lumMod val="85000"/>
                          <a:lumOff val="15000"/>
                        </a:schemeClr>
                      </a:solidFill>
                    </a:rPr>
                    <a:t>esp32-camera</a:t>
                  </a:r>
                  <a:endParaRPr lang="en-US" b="1">
                    <a:solidFill>
                      <a:schemeClr val="tx1">
                        <a:lumMod val="85000"/>
                        <a:lumOff val="15000"/>
                      </a:schemeClr>
                    </a:solidFill>
                  </a:endParaRPr>
                </a:p>
              </p:txBody>
            </p:sp>
            <p:sp>
              <p:nvSpPr>
                <p:cNvPr id="29" name="TextBox 28"/>
                <p:cNvSpPr txBox="1"/>
                <p:nvPr/>
              </p:nvSpPr>
              <p:spPr>
                <a:xfrm>
                  <a:off x="13550080" y="5019789"/>
                  <a:ext cx="1846802" cy="646331"/>
                </a:xfrm>
                <a:prstGeom prst="rect">
                  <a:avLst/>
                </a:prstGeom>
                <a:noFill/>
              </p:spPr>
              <p:txBody>
                <a:bodyPr wrap="square" rtlCol="0">
                  <a:spAutoFit/>
                </a:bodyPr>
                <a:lstStyle/>
                <a:p>
                  <a:r>
                    <a:rPr lang="en-US" sz="3600" b="1" smtClean="0">
                      <a:solidFill>
                        <a:schemeClr val="accent2">
                          <a:lumMod val="75000"/>
                        </a:schemeClr>
                      </a:solidFill>
                    </a:rPr>
                    <a:t>Library</a:t>
                  </a:r>
                  <a:endParaRPr lang="en-US" b="1" smtClean="0">
                    <a:solidFill>
                      <a:schemeClr val="accent2">
                        <a:lumMod val="75000"/>
                      </a:schemeClr>
                    </a:solidFill>
                  </a:endParaRPr>
                </a:p>
              </p:txBody>
            </p:sp>
          </p:grpSp>
        </p:grpSp>
      </p:grpSp>
    </p:spTree>
    <p:extLst>
      <p:ext uri="{BB962C8B-B14F-4D97-AF65-F5344CB8AC3E}">
        <p14:creationId xmlns:p14="http://schemas.microsoft.com/office/powerpoint/2010/main" val="334810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8799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6818785" cy="648000"/>
          </a:xfrm>
        </p:spPr>
        <p:txBody>
          <a:bodyPr/>
          <a:lstStyle/>
          <a:p>
            <a:r>
              <a:rPr lang="en-US" b="1" spc="0" smtClean="0">
                <a:solidFill>
                  <a:schemeClr val="bg1"/>
                </a:solidFill>
                <a:latin typeface="+mn-lt"/>
                <a:cs typeface="Times New Roman" panose="02020603050405020304" pitchFamily="18" charset="0"/>
              </a:rPr>
              <a:t>THƯ VIỆN ESPRESSIF</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21</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21</a:t>
            </a:fld>
            <a:endParaRPr lang="en-US" noProof="0"/>
          </a:p>
        </p:txBody>
      </p:sp>
      <p:grpSp>
        <p:nvGrpSpPr>
          <p:cNvPr id="6" name="Group 5"/>
          <p:cNvGrpSpPr/>
          <p:nvPr/>
        </p:nvGrpSpPr>
        <p:grpSpPr>
          <a:xfrm>
            <a:off x="10341296" y="4965355"/>
            <a:ext cx="5936483" cy="4217693"/>
            <a:chOff x="1087772" y="2078574"/>
            <a:chExt cx="8953500" cy="6120350"/>
          </a:xfrm>
        </p:grpSpPr>
        <p:sp>
          <p:nvSpPr>
            <p:cNvPr id="5" name="TextBox 4"/>
            <p:cNvSpPr txBox="1"/>
            <p:nvPr/>
          </p:nvSpPr>
          <p:spPr>
            <a:xfrm>
              <a:off x="1201933" y="2078574"/>
              <a:ext cx="8725176" cy="937899"/>
            </a:xfrm>
            <a:prstGeom prst="rect">
              <a:avLst/>
            </a:prstGeom>
            <a:noFill/>
          </p:spPr>
          <p:txBody>
            <a:bodyPr wrap="square" rtlCol="0">
              <a:spAutoFit/>
            </a:bodyPr>
            <a:lstStyle/>
            <a:p>
              <a:pPr algn="ctr"/>
              <a:r>
                <a:rPr lang="en-US" sz="3600" b="1" smtClean="0">
                  <a:solidFill>
                    <a:schemeClr val="accent1">
                      <a:lumMod val="75000"/>
                    </a:schemeClr>
                  </a:solidFill>
                </a:rPr>
                <a:t>2D Face Recognition</a:t>
              </a:r>
              <a:endParaRPr lang="en-US" sz="3600" b="1">
                <a:solidFill>
                  <a:schemeClr val="accent1">
                    <a:lumMod val="75000"/>
                  </a:schemeClr>
                </a:solidFill>
              </a:endParaRPr>
            </a:p>
          </p:txBody>
        </p:sp>
        <p:pic>
          <p:nvPicPr>
            <p:cNvPr id="6146" name="Picture 2" descr="New Infrared LED for 2D facial recognition | OSRAM Opto Semiconduc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72" y="3160198"/>
              <a:ext cx="8953500" cy="5038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a:ext uri="{909E8E84-426E-40DD-AFC4-6F175D3DCCD1}">
                <a14:hiddenFill xmlns:a14="http://schemas.microsoft.com/office/drawing/2010/main">
                  <a:solidFill>
                    <a:srgbClr val="FFFFFF"/>
                  </a:solidFill>
                </a14:hiddenFill>
              </a:ext>
            </a:extLst>
          </p:spPr>
        </p:pic>
      </p:grpSp>
      <p:sp>
        <p:nvSpPr>
          <p:cNvPr id="19" name="Right Arrow 18"/>
          <p:cNvSpPr/>
          <p:nvPr/>
        </p:nvSpPr>
        <p:spPr>
          <a:xfrm>
            <a:off x="7701445" y="4882227"/>
            <a:ext cx="1818409" cy="67171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10405029" y="454776"/>
            <a:ext cx="5809015" cy="4223613"/>
            <a:chOff x="10405029" y="454776"/>
            <a:chExt cx="5809015" cy="4223613"/>
          </a:xfrm>
        </p:grpSpPr>
        <p:sp>
          <p:nvSpPr>
            <p:cNvPr id="41" name="TextBox 40"/>
            <p:cNvSpPr txBox="1"/>
            <p:nvPr/>
          </p:nvSpPr>
          <p:spPr>
            <a:xfrm>
              <a:off x="10859361" y="454776"/>
              <a:ext cx="4900349" cy="646331"/>
            </a:xfrm>
            <a:prstGeom prst="rect">
              <a:avLst/>
            </a:prstGeom>
            <a:noFill/>
          </p:spPr>
          <p:txBody>
            <a:bodyPr wrap="square" rtlCol="0">
              <a:spAutoFit/>
            </a:bodyPr>
            <a:lstStyle/>
            <a:p>
              <a:pPr algn="ctr"/>
              <a:r>
                <a:rPr lang="en-US" sz="3600" b="1" smtClean="0">
                  <a:solidFill>
                    <a:schemeClr val="accent1">
                      <a:lumMod val="75000"/>
                    </a:schemeClr>
                  </a:solidFill>
                </a:rPr>
                <a:t>Video streaming</a:t>
              </a:r>
              <a:endParaRPr lang="en-US" sz="3600" b="1">
                <a:solidFill>
                  <a:schemeClr val="accent1">
                    <a:lumMod val="75000"/>
                  </a:schemeClr>
                </a:solidFill>
              </a:endParaRPr>
            </a:p>
          </p:txBody>
        </p:sp>
        <p:pic>
          <p:nvPicPr>
            <p:cNvPr id="39" name="Picture 38"/>
            <p:cNvPicPr>
              <a:picLocks noChangeAspect="1"/>
            </p:cNvPicPr>
            <p:nvPr/>
          </p:nvPicPr>
          <p:blipFill>
            <a:blip r:embed="rId4"/>
            <a:stretch>
              <a:fillRect/>
            </a:stretch>
          </p:blipFill>
          <p:spPr>
            <a:xfrm>
              <a:off x="10405029" y="1200151"/>
              <a:ext cx="5809015" cy="3478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2" name="Group 41"/>
          <p:cNvGrpSpPr/>
          <p:nvPr/>
        </p:nvGrpSpPr>
        <p:grpSpPr>
          <a:xfrm>
            <a:off x="1505428" y="2185926"/>
            <a:ext cx="5091383" cy="6445623"/>
            <a:chOff x="1505428" y="2185926"/>
            <a:chExt cx="5091383" cy="6445623"/>
          </a:xfrm>
        </p:grpSpPr>
        <p:grpSp>
          <p:nvGrpSpPr>
            <p:cNvPr id="30" name="Group 29"/>
            <p:cNvGrpSpPr/>
            <p:nvPr/>
          </p:nvGrpSpPr>
          <p:grpSpPr>
            <a:xfrm>
              <a:off x="1505428" y="2185926"/>
              <a:ext cx="5091383" cy="6445623"/>
              <a:chOff x="11952424" y="2214280"/>
              <a:chExt cx="5091383" cy="6445623"/>
            </a:xfrm>
          </p:grpSpPr>
          <p:sp>
            <p:nvSpPr>
              <p:cNvPr id="31" name="Rectangle 30"/>
              <p:cNvSpPr/>
              <p:nvPr/>
            </p:nvSpPr>
            <p:spPr>
              <a:xfrm>
                <a:off x="11952424" y="221428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12302094" y="2502217"/>
                <a:ext cx="4741713" cy="1141083"/>
                <a:chOff x="10070564" y="-65293"/>
                <a:chExt cx="4741713" cy="1141083"/>
              </a:xfrm>
            </p:grpSpPr>
            <p:pic>
              <p:nvPicPr>
                <p:cNvPr id="36" name="Picture 4" descr="ESP Alexa - Ứng dụng trên Google Pl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0564" y="-65293"/>
                  <a:ext cx="1141083" cy="114108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1163641" y="43583"/>
                  <a:ext cx="3648636" cy="923330"/>
                </a:xfrm>
                <a:prstGeom prst="rect">
                  <a:avLst/>
                </a:prstGeom>
                <a:noFill/>
              </p:spPr>
              <p:txBody>
                <a:bodyPr wrap="square" rtlCol="0">
                  <a:spAutoFit/>
                </a:bodyPr>
                <a:lstStyle/>
                <a:p>
                  <a:pPr algn="ctr"/>
                  <a:r>
                    <a:rPr lang="en-US" sz="5400" b="1" spc="300" smtClean="0">
                      <a:solidFill>
                        <a:schemeClr val="bg2">
                          <a:lumMod val="25000"/>
                        </a:schemeClr>
                      </a:solidFill>
                      <a:latin typeface="Agency FB" panose="020B0503020202020204" pitchFamily="34" charset="0"/>
                    </a:rPr>
                    <a:t>ESPRESSIF</a:t>
                  </a:r>
                  <a:endParaRPr lang="en-US" b="1" spc="300">
                    <a:solidFill>
                      <a:schemeClr val="bg2">
                        <a:lumMod val="25000"/>
                      </a:schemeClr>
                    </a:solidFill>
                    <a:latin typeface="Agency FB" panose="020B0503020202020204" pitchFamily="34" charset="0"/>
                  </a:endParaRPr>
                </a:p>
              </p:txBody>
            </p:sp>
          </p:grpSp>
          <p:grpSp>
            <p:nvGrpSpPr>
              <p:cNvPr id="33" name="Group 32"/>
              <p:cNvGrpSpPr/>
              <p:nvPr/>
            </p:nvGrpSpPr>
            <p:grpSpPr>
              <a:xfrm>
                <a:off x="13106327" y="3821443"/>
                <a:ext cx="2734308" cy="1978994"/>
                <a:chOff x="13106327" y="3481935"/>
                <a:chExt cx="2734308" cy="1978994"/>
              </a:xfrm>
            </p:grpSpPr>
            <p:sp>
              <p:nvSpPr>
                <p:cNvPr id="34" name="TextBox 33"/>
                <p:cNvSpPr txBox="1"/>
                <p:nvPr/>
              </p:nvSpPr>
              <p:spPr>
                <a:xfrm>
                  <a:off x="13106327" y="4352933"/>
                  <a:ext cx="2734308" cy="1107996"/>
                </a:xfrm>
                <a:prstGeom prst="rect">
                  <a:avLst/>
                </a:prstGeom>
                <a:noFill/>
              </p:spPr>
              <p:txBody>
                <a:bodyPr wrap="square" rtlCol="0">
                  <a:spAutoFit/>
                </a:bodyPr>
                <a:lstStyle/>
                <a:p>
                  <a:r>
                    <a:rPr lang="en-US" b="1" smtClean="0">
                      <a:solidFill>
                        <a:schemeClr val="tx1">
                          <a:lumMod val="85000"/>
                          <a:lumOff val="15000"/>
                        </a:schemeClr>
                      </a:solidFill>
                    </a:rPr>
                    <a:t>arduino-esp32</a:t>
                  </a:r>
                </a:p>
                <a:p>
                  <a:endParaRPr lang="en-US" sz="1100" b="1" smtClean="0">
                    <a:solidFill>
                      <a:schemeClr val="tx1">
                        <a:lumMod val="85000"/>
                        <a:lumOff val="15000"/>
                      </a:schemeClr>
                    </a:solidFill>
                  </a:endParaRPr>
                </a:p>
                <a:p>
                  <a:r>
                    <a:rPr lang="en-US" b="1" smtClean="0">
                      <a:solidFill>
                        <a:schemeClr val="tx1">
                          <a:lumMod val="85000"/>
                          <a:lumOff val="15000"/>
                        </a:schemeClr>
                      </a:solidFill>
                    </a:rPr>
                    <a:t>esp32-camera</a:t>
                  </a:r>
                  <a:endParaRPr lang="en-US" b="1">
                    <a:solidFill>
                      <a:schemeClr val="tx1">
                        <a:lumMod val="85000"/>
                        <a:lumOff val="15000"/>
                      </a:schemeClr>
                    </a:solidFill>
                  </a:endParaRPr>
                </a:p>
              </p:txBody>
            </p:sp>
            <p:sp>
              <p:nvSpPr>
                <p:cNvPr id="35" name="TextBox 34"/>
                <p:cNvSpPr txBox="1"/>
                <p:nvPr/>
              </p:nvSpPr>
              <p:spPr>
                <a:xfrm>
                  <a:off x="13550080" y="3481935"/>
                  <a:ext cx="1846802" cy="646331"/>
                </a:xfrm>
                <a:prstGeom prst="rect">
                  <a:avLst/>
                </a:prstGeom>
                <a:noFill/>
              </p:spPr>
              <p:txBody>
                <a:bodyPr wrap="square" rtlCol="0">
                  <a:spAutoFit/>
                </a:bodyPr>
                <a:lstStyle/>
                <a:p>
                  <a:r>
                    <a:rPr lang="en-US" sz="3600" b="1" smtClean="0">
                      <a:solidFill>
                        <a:schemeClr val="accent2">
                          <a:lumMod val="75000"/>
                        </a:schemeClr>
                      </a:solidFill>
                    </a:rPr>
                    <a:t>Library</a:t>
                  </a:r>
                  <a:endParaRPr lang="en-US" b="1" smtClean="0">
                    <a:solidFill>
                      <a:schemeClr val="accent2">
                        <a:lumMod val="75000"/>
                      </a:schemeClr>
                    </a:solidFill>
                  </a:endParaRPr>
                </a:p>
              </p:txBody>
            </p:sp>
          </p:grpSp>
        </p:grpSp>
        <p:cxnSp>
          <p:nvCxnSpPr>
            <p:cNvPr id="23" name="Straight Arrow Connector 22"/>
            <p:cNvCxnSpPr/>
            <p:nvPr/>
          </p:nvCxnSpPr>
          <p:spPr>
            <a:xfrm>
              <a:off x="3940982" y="6057900"/>
              <a:ext cx="0" cy="6650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565547" y="7089332"/>
              <a:ext cx="2734308" cy="923330"/>
            </a:xfrm>
            <a:prstGeom prst="rect">
              <a:avLst/>
            </a:prstGeom>
            <a:noFill/>
          </p:spPr>
          <p:txBody>
            <a:bodyPr wrap="square" rtlCol="0">
              <a:spAutoFit/>
            </a:bodyPr>
            <a:lstStyle/>
            <a:p>
              <a:pPr marL="457200" indent="-457200">
                <a:buFont typeface="Wingdings" panose="05000000000000000000" pitchFamily="2" charset="2"/>
                <a:buChar char="ü"/>
              </a:pPr>
              <a:r>
                <a:rPr lang="en-US" smtClean="0">
                  <a:solidFill>
                    <a:schemeClr val="tx1">
                      <a:lumMod val="85000"/>
                      <a:lumOff val="15000"/>
                    </a:schemeClr>
                  </a:solidFill>
                </a:rPr>
                <a:t>Files cấu hình</a:t>
              </a:r>
            </a:p>
            <a:p>
              <a:pPr marL="457200" indent="-457200">
                <a:buFont typeface="Wingdings" panose="05000000000000000000" pitchFamily="2" charset="2"/>
                <a:buChar char="ü"/>
              </a:pPr>
              <a:r>
                <a:rPr lang="en-US" smtClean="0">
                  <a:solidFill>
                    <a:schemeClr val="tx1">
                      <a:lumMod val="85000"/>
                      <a:lumOff val="15000"/>
                    </a:schemeClr>
                  </a:solidFill>
                </a:rPr>
                <a:t>Các hàm API</a:t>
              </a:r>
            </a:p>
          </p:txBody>
        </p:sp>
      </p:grpSp>
    </p:spTree>
    <p:extLst>
      <p:ext uri="{BB962C8B-B14F-4D97-AF65-F5344CB8AC3E}">
        <p14:creationId xmlns:p14="http://schemas.microsoft.com/office/powerpoint/2010/main" val="330491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8855999"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7867656" cy="648000"/>
          </a:xfrm>
        </p:spPr>
        <p:txBody>
          <a:bodyPr/>
          <a:lstStyle/>
          <a:p>
            <a:r>
              <a:rPr lang="en-US" b="1" spc="0" smtClean="0">
                <a:solidFill>
                  <a:schemeClr val="bg1"/>
                </a:solidFill>
                <a:latin typeface="+mn-lt"/>
                <a:cs typeface="Times New Roman" panose="02020603050405020304" pitchFamily="18" charset="0"/>
              </a:rPr>
              <a:t>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22</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22</a:t>
            </a:fld>
            <a:endParaRPr lang="en-US" noProof="0"/>
          </a:p>
        </p:txBody>
      </p:sp>
      <p:pic>
        <p:nvPicPr>
          <p:cNvPr id="27" name="Picture 26"/>
          <p:cNvPicPr/>
          <p:nvPr/>
        </p:nvPicPr>
        <p:blipFill>
          <a:blip r:embed="rId3"/>
          <a:stretch>
            <a:fillRect/>
          </a:stretch>
        </p:blipFill>
        <p:spPr>
          <a:xfrm>
            <a:off x="9448800" y="504078"/>
            <a:ext cx="8641975" cy="9041914"/>
          </a:xfrm>
          <a:prstGeom prst="rect">
            <a:avLst/>
          </a:prstGeom>
        </p:spPr>
      </p:pic>
    </p:spTree>
    <p:extLst>
      <p:ext uri="{BB962C8B-B14F-4D97-AF65-F5344CB8AC3E}">
        <p14:creationId xmlns:p14="http://schemas.microsoft.com/office/powerpoint/2010/main" val="367356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23</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905500"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10" y="404198"/>
            <a:ext cx="4914950"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CHI TIẾT SLAVE</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itle 1">
            <a:extLst>
              <a:ext uri="{FF2B5EF4-FFF2-40B4-BE49-F238E27FC236}">
                <a16:creationId xmlns="" xmlns:a16="http://schemas.microsoft.com/office/drawing/2014/main" id="{F51769DC-7407-4703-A4D3-9F35DB07E618}"/>
              </a:ext>
            </a:extLst>
          </p:cNvPr>
          <p:cNvSpPr txBox="1">
            <a:spLocks/>
          </p:cNvSpPr>
          <p:nvPr/>
        </p:nvSpPr>
        <p:spPr>
          <a:xfrm flipH="1">
            <a:off x="13956576" y="548256"/>
            <a:ext cx="3423107"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a:solidFill>
                  <a:schemeClr val="bg1"/>
                </a:solidFill>
                <a:latin typeface="+mn-lt"/>
                <a:cs typeface="Times New Roman" panose="02020603050405020304" pitchFamily="18" charset="0"/>
              </a:rPr>
              <a:t>GIẢI PHÁP : </a:t>
            </a:r>
          </a:p>
        </p:txBody>
      </p:sp>
      <p:sp>
        <p:nvSpPr>
          <p:cNvPr id="22" name="AutoShape 4" descr="Kết quả hình ảnh cho gateway lora icon">
            <a:extLst>
              <a:ext uri="{FF2B5EF4-FFF2-40B4-BE49-F238E27FC236}">
                <a16:creationId xmlns="" xmlns:a16="http://schemas.microsoft.com/office/drawing/2014/main"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 xmlns:a16="http://schemas.microsoft.com/office/drawing/2014/main" id="{C7C8524F-11A8-47B6-8B29-26E57B9CDF00}"/>
              </a:ext>
            </a:extLst>
          </p:cNvPr>
          <p:cNvGrpSpPr/>
          <p:nvPr/>
        </p:nvGrpSpPr>
        <p:grpSpPr>
          <a:xfrm>
            <a:off x="3359525" y="1031655"/>
            <a:ext cx="3753947" cy="7930597"/>
            <a:chOff x="741705" y="1599174"/>
            <a:chExt cx="3753947" cy="7930597"/>
          </a:xfrm>
        </p:grpSpPr>
        <p:sp>
          <p:nvSpPr>
            <p:cNvPr id="16" name="TextBox 15"/>
            <p:cNvSpPr txBox="1"/>
            <p:nvPr/>
          </p:nvSpPr>
          <p:spPr>
            <a:xfrm>
              <a:off x="970041" y="8760330"/>
              <a:ext cx="2932213" cy="769441"/>
            </a:xfrm>
            <a:prstGeom prst="rect">
              <a:avLst/>
            </a:prstGeom>
            <a:noFill/>
          </p:spPr>
          <p:txBody>
            <a:bodyPr wrap="none" rtlCol="0">
              <a:spAutoFit/>
            </a:bodyPr>
            <a:lstStyle/>
            <a:p>
              <a:r>
                <a:rPr lang="en-US" sz="4400" b="1"/>
                <a:t>SLAVE pH</a:t>
              </a:r>
              <a:endParaRPr lang="vi-VN" sz="4400" b="1"/>
            </a:p>
          </p:txBody>
        </p:sp>
        <p:pic>
          <p:nvPicPr>
            <p:cNvPr id="6" name="Picture 5">
              <a:extLst>
                <a:ext uri="{FF2B5EF4-FFF2-40B4-BE49-F238E27FC236}">
                  <a16:creationId xmlns="" xmlns:a16="http://schemas.microsoft.com/office/drawing/2014/main" id="{FCD04981-F402-41F1-A3E0-3C7D90F62F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69" b="97305" l="10000" r="97500">
                          <a14:foregroundMark x1="45573" y1="87422" x2="48542" y2="87422"/>
                          <a14:foregroundMark x1="37917" y1="86836" x2="39375" y2="90547"/>
                          <a14:foregroundMark x1="52865" y1="85938" x2="69479" y2="86445"/>
                          <a14:foregroundMark x1="89323" y1="75469" x2="93542" y2="94648"/>
                          <a14:backgroundMark x1="42396" y1="88164" x2="42188" y2="87031"/>
                        </a14:backgroundRemoval>
                      </a14:imgEffect>
                    </a14:imgLayer>
                  </a14:imgProps>
                </a:ext>
                <a:ext uri="{28A0092B-C50C-407E-A947-70E740481C1C}">
                  <a14:useLocalDpi xmlns:a14="http://schemas.microsoft.com/office/drawing/2010/main" val="0"/>
                </a:ext>
              </a:extLst>
            </a:blip>
            <a:srcRect l="20201" r="11964" b="7304"/>
            <a:stretch/>
          </p:blipFill>
          <p:spPr>
            <a:xfrm>
              <a:off x="741705" y="1599174"/>
              <a:ext cx="3753947" cy="6839788"/>
            </a:xfrm>
            <a:prstGeom prst="rect">
              <a:avLst/>
            </a:prstGeom>
          </p:spPr>
        </p:pic>
      </p:grpSp>
      <p:sp>
        <p:nvSpPr>
          <p:cNvPr id="7" name="Footer Placeholder 6">
            <a:extLst>
              <a:ext uri="{FF2B5EF4-FFF2-40B4-BE49-F238E27FC236}">
                <a16:creationId xmlns="" xmlns:a16="http://schemas.microsoft.com/office/drawing/2014/main"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 name="Group 1">
            <a:extLst>
              <a:ext uri="{FF2B5EF4-FFF2-40B4-BE49-F238E27FC236}">
                <a16:creationId xmlns="" xmlns:a16="http://schemas.microsoft.com/office/drawing/2014/main" id="{A1FC5221-2030-4766-962C-163E80993A3B}"/>
              </a:ext>
            </a:extLst>
          </p:cNvPr>
          <p:cNvGrpSpPr/>
          <p:nvPr/>
        </p:nvGrpSpPr>
        <p:grpSpPr>
          <a:xfrm>
            <a:off x="11369361" y="1014098"/>
            <a:ext cx="3753947" cy="7948154"/>
            <a:chOff x="4706787" y="1682854"/>
            <a:chExt cx="3753947" cy="7948154"/>
          </a:xfrm>
        </p:grpSpPr>
        <p:sp>
          <p:nvSpPr>
            <p:cNvPr id="5" name="TextBox 4"/>
            <p:cNvSpPr txBox="1"/>
            <p:nvPr/>
          </p:nvSpPr>
          <p:spPr>
            <a:xfrm>
              <a:off x="5010481" y="8923122"/>
              <a:ext cx="2994731" cy="707886"/>
            </a:xfrm>
            <a:prstGeom prst="rect">
              <a:avLst/>
            </a:prstGeom>
            <a:noFill/>
          </p:spPr>
          <p:txBody>
            <a:bodyPr wrap="none" rtlCol="0">
              <a:spAutoFit/>
            </a:bodyPr>
            <a:lstStyle/>
            <a:p>
              <a:r>
                <a:rPr lang="en-US" sz="4000" b="1"/>
                <a:t>SLAVE TDS</a:t>
              </a:r>
              <a:endParaRPr lang="vi-VN" sz="4000" b="1"/>
            </a:p>
          </p:txBody>
        </p:sp>
        <p:pic>
          <p:nvPicPr>
            <p:cNvPr id="18" name="Picture 17">
              <a:extLst>
                <a:ext uri="{FF2B5EF4-FFF2-40B4-BE49-F238E27FC236}">
                  <a16:creationId xmlns="" xmlns:a16="http://schemas.microsoft.com/office/drawing/2014/main" id="{EDF09F21-DEEF-497D-9928-AC7CDE1A57C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13" b="99727" l="20052" r="97865">
                          <a14:foregroundMark x1="81042" y1="81797" x2="84531" y2="81953"/>
                          <a14:foregroundMark x1="89688" y1="79023" x2="97083" y2="85859"/>
                          <a14:foregroundMark x1="92656" y1="79375" x2="97083" y2="83633"/>
                          <a14:foregroundMark x1="46250" y1="95859" x2="49688" y2="95664"/>
                          <a14:foregroundMark x1="40833" y1="95859" x2="41302" y2="99023"/>
                          <a14:backgroundMark x1="45521" y1="98086" x2="46979" y2="99180"/>
                        </a14:backgroundRemoval>
                      </a14:imgEffect>
                    </a14:imgLayer>
                  </a14:imgProps>
                </a:ext>
                <a:ext uri="{28A0092B-C50C-407E-A947-70E740481C1C}">
                  <a14:useLocalDpi xmlns:a14="http://schemas.microsoft.com/office/drawing/2010/main" val="0"/>
                </a:ext>
              </a:extLst>
            </a:blip>
            <a:srcRect l="18625" r="6362"/>
            <a:stretch/>
          </p:blipFill>
          <p:spPr>
            <a:xfrm>
              <a:off x="4706787" y="1682854"/>
              <a:ext cx="3753947" cy="6672428"/>
            </a:xfrm>
            <a:prstGeom prst="rect">
              <a:avLst/>
            </a:prstGeom>
          </p:spPr>
        </p:pic>
      </p:grpSp>
      <p:grpSp>
        <p:nvGrpSpPr>
          <p:cNvPr id="69" name="Group 68">
            <a:extLst>
              <a:ext uri="{FF2B5EF4-FFF2-40B4-BE49-F238E27FC236}">
                <a16:creationId xmlns="" xmlns:a16="http://schemas.microsoft.com/office/drawing/2014/main" id="{7BF0B4C2-CF06-425C-BB9E-F780A7803239}"/>
              </a:ext>
            </a:extLst>
          </p:cNvPr>
          <p:cNvGrpSpPr/>
          <p:nvPr/>
        </p:nvGrpSpPr>
        <p:grpSpPr>
          <a:xfrm>
            <a:off x="5233235" y="3548646"/>
            <a:ext cx="7519621" cy="1097280"/>
            <a:chOff x="5233235" y="3548646"/>
            <a:chExt cx="7519621" cy="1097280"/>
          </a:xfrm>
        </p:grpSpPr>
        <p:sp>
          <p:nvSpPr>
            <p:cNvPr id="24" name="Rectangle: Rounded Corners 23">
              <a:extLst>
                <a:ext uri="{FF2B5EF4-FFF2-40B4-BE49-F238E27FC236}">
                  <a16:creationId xmlns="" xmlns:a16="http://schemas.microsoft.com/office/drawing/2014/main" id="{5C51AA90-41AE-4536-8377-AD8F376B46BD}"/>
                </a:ext>
              </a:extLst>
            </p:cNvPr>
            <p:cNvSpPr/>
            <p:nvPr/>
          </p:nvSpPr>
          <p:spPr>
            <a:xfrm>
              <a:off x="8496966" y="354864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Uno R3</a:t>
              </a:r>
              <a:endParaRPr lang="vi-VN" sz="3200" b="1">
                <a:solidFill>
                  <a:schemeClr val="accent4">
                    <a:lumMod val="50000"/>
                  </a:schemeClr>
                </a:solidFill>
              </a:endParaRPr>
            </a:p>
          </p:txBody>
        </p:sp>
        <p:cxnSp>
          <p:nvCxnSpPr>
            <p:cNvPr id="28" name="Straight Connector 27">
              <a:extLst>
                <a:ext uri="{FF2B5EF4-FFF2-40B4-BE49-F238E27FC236}">
                  <a16:creationId xmlns="" xmlns:a16="http://schemas.microsoft.com/office/drawing/2014/main" id="{9D439F52-679B-4F17-B4B9-018CA8A0CE9B}"/>
                </a:ext>
              </a:extLst>
            </p:cNvPr>
            <p:cNvCxnSpPr>
              <a:cxnSpLocks/>
              <a:endCxn id="24" idx="3"/>
            </p:cNvCxnSpPr>
            <p:nvPr/>
          </p:nvCxnSpPr>
          <p:spPr>
            <a:xfrm flipH="1">
              <a:off x="10411896" y="4081084"/>
              <a:ext cx="2340960" cy="16202"/>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 xmlns:a16="http://schemas.microsoft.com/office/drawing/2014/main" id="{C00E2989-6681-4E0D-BCF0-8964A25BD529}"/>
                </a:ext>
              </a:extLst>
            </p:cNvPr>
            <p:cNvCxnSpPr>
              <a:cxnSpLocks/>
              <a:endCxn id="24" idx="1"/>
            </p:cNvCxnSpPr>
            <p:nvPr/>
          </p:nvCxnSpPr>
          <p:spPr>
            <a:xfrm>
              <a:off x="5233235" y="4089592"/>
              <a:ext cx="3263731" cy="769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 xmlns:a16="http://schemas.microsoft.com/office/drawing/2014/main" id="{E8887E28-3CD0-45F6-B7C3-CF49C867A2F0}"/>
              </a:ext>
            </a:extLst>
          </p:cNvPr>
          <p:cNvGrpSpPr/>
          <p:nvPr/>
        </p:nvGrpSpPr>
        <p:grpSpPr>
          <a:xfrm>
            <a:off x="5905500" y="4182238"/>
            <a:ext cx="7804668" cy="2645308"/>
            <a:chOff x="5905500" y="4182238"/>
            <a:chExt cx="7804668" cy="2645308"/>
          </a:xfrm>
        </p:grpSpPr>
        <p:sp>
          <p:nvSpPr>
            <p:cNvPr id="25" name="Rectangle: Rounded Corners 24">
              <a:extLst>
                <a:ext uri="{FF2B5EF4-FFF2-40B4-BE49-F238E27FC236}">
                  <a16:creationId xmlns="" xmlns:a16="http://schemas.microsoft.com/office/drawing/2014/main" id="{EFD363E2-FB93-4B1C-B18F-261B064F5FCB}"/>
                </a:ext>
              </a:extLst>
            </p:cNvPr>
            <p:cNvSpPr/>
            <p:nvPr/>
          </p:nvSpPr>
          <p:spPr>
            <a:xfrm>
              <a:off x="8496966" y="573026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LoRa</a:t>
              </a:r>
              <a:endParaRPr lang="vi-VN" sz="3200" b="1">
                <a:solidFill>
                  <a:schemeClr val="accent4">
                    <a:lumMod val="50000"/>
                  </a:schemeClr>
                </a:solidFill>
              </a:endParaRPr>
            </a:p>
          </p:txBody>
        </p:sp>
        <p:cxnSp>
          <p:nvCxnSpPr>
            <p:cNvPr id="35" name="Straight Connector 34">
              <a:extLst>
                <a:ext uri="{FF2B5EF4-FFF2-40B4-BE49-F238E27FC236}">
                  <a16:creationId xmlns="" xmlns:a16="http://schemas.microsoft.com/office/drawing/2014/main" id="{E7CE1F0C-434A-4177-874A-1B80F2C7A201}"/>
                </a:ext>
              </a:extLst>
            </p:cNvPr>
            <p:cNvCxnSpPr>
              <a:cxnSpLocks/>
              <a:endCxn id="25" idx="1"/>
            </p:cNvCxnSpPr>
            <p:nvPr/>
          </p:nvCxnSpPr>
          <p:spPr>
            <a:xfrm>
              <a:off x="5905500" y="4584556"/>
              <a:ext cx="2591466" cy="1694350"/>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 xmlns:a16="http://schemas.microsoft.com/office/drawing/2014/main" id="{EA716728-3F6B-45AE-A71B-636D43969463}"/>
                </a:ext>
              </a:extLst>
            </p:cNvPr>
            <p:cNvCxnSpPr>
              <a:cxnSpLocks/>
              <a:endCxn id="25" idx="3"/>
            </p:cNvCxnSpPr>
            <p:nvPr/>
          </p:nvCxnSpPr>
          <p:spPr>
            <a:xfrm flipH="1">
              <a:off x="10411896" y="4182238"/>
              <a:ext cx="3298272" cy="2096668"/>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 xmlns:a16="http://schemas.microsoft.com/office/drawing/2014/main" id="{F367CE88-CD97-4FFD-9572-C7767E6EB04D}"/>
              </a:ext>
            </a:extLst>
          </p:cNvPr>
          <p:cNvGrpSpPr/>
          <p:nvPr/>
        </p:nvGrpSpPr>
        <p:grpSpPr>
          <a:xfrm>
            <a:off x="5016137" y="6171396"/>
            <a:ext cx="7736719" cy="2837769"/>
            <a:chOff x="5016137" y="6171396"/>
            <a:chExt cx="7736719" cy="2837769"/>
          </a:xfrm>
        </p:grpSpPr>
        <p:sp>
          <p:nvSpPr>
            <p:cNvPr id="21" name="Rectangle: Rounded Corners 20">
              <a:extLst>
                <a:ext uri="{FF2B5EF4-FFF2-40B4-BE49-F238E27FC236}">
                  <a16:creationId xmlns="" xmlns:a16="http://schemas.microsoft.com/office/drawing/2014/main" id="{AEE12D2A-9870-4770-A9F9-0995A5F91652}"/>
                </a:ext>
              </a:extLst>
            </p:cNvPr>
            <p:cNvSpPr/>
            <p:nvPr/>
          </p:nvSpPr>
          <p:spPr>
            <a:xfrm>
              <a:off x="8496966" y="7911885"/>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Relay</a:t>
              </a:r>
            </a:p>
            <a:p>
              <a:pPr algn="ctr"/>
              <a:r>
                <a:rPr lang="en-US" sz="3200" b="1">
                  <a:solidFill>
                    <a:schemeClr val="accent4">
                      <a:lumMod val="50000"/>
                    </a:schemeClr>
                  </a:solidFill>
                </a:rPr>
                <a:t>4 kênh</a:t>
              </a:r>
              <a:endParaRPr lang="vi-VN" sz="3200" b="1">
                <a:solidFill>
                  <a:schemeClr val="accent4">
                    <a:lumMod val="50000"/>
                  </a:schemeClr>
                </a:solidFill>
              </a:endParaRPr>
            </a:p>
          </p:txBody>
        </p:sp>
        <p:cxnSp>
          <p:nvCxnSpPr>
            <p:cNvPr id="41" name="Straight Connector 40">
              <a:extLst>
                <a:ext uri="{FF2B5EF4-FFF2-40B4-BE49-F238E27FC236}">
                  <a16:creationId xmlns="" xmlns:a16="http://schemas.microsoft.com/office/drawing/2014/main" id="{83C62578-9347-493C-BC97-A9E225408CEB}"/>
                </a:ext>
              </a:extLst>
            </p:cNvPr>
            <p:cNvCxnSpPr>
              <a:cxnSpLocks/>
              <a:endCxn id="21" idx="1"/>
            </p:cNvCxnSpPr>
            <p:nvPr/>
          </p:nvCxnSpPr>
          <p:spPr>
            <a:xfrm>
              <a:off x="5016137" y="6171396"/>
              <a:ext cx="3480829" cy="2289129"/>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 xmlns:a16="http://schemas.microsoft.com/office/drawing/2014/main" id="{C495CF4F-28B2-4795-A3FF-D3A5F87CBD6D}"/>
                </a:ext>
              </a:extLst>
            </p:cNvPr>
            <p:cNvCxnSpPr>
              <a:cxnSpLocks/>
              <a:endCxn id="21" idx="3"/>
            </p:cNvCxnSpPr>
            <p:nvPr/>
          </p:nvCxnSpPr>
          <p:spPr>
            <a:xfrm flipH="1">
              <a:off x="10411896" y="6171396"/>
              <a:ext cx="2340960" cy="2289129"/>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 xmlns:a16="http://schemas.microsoft.com/office/drawing/2014/main" id="{B8CD3FAD-E3F2-4286-8C0F-A99550A970A9}"/>
              </a:ext>
            </a:extLst>
          </p:cNvPr>
          <p:cNvGrpSpPr/>
          <p:nvPr/>
        </p:nvGrpSpPr>
        <p:grpSpPr>
          <a:xfrm>
            <a:off x="13451868" y="2777800"/>
            <a:ext cx="4392033" cy="2131844"/>
            <a:chOff x="13451868" y="2777800"/>
            <a:chExt cx="4392033" cy="2131844"/>
          </a:xfrm>
        </p:grpSpPr>
        <p:sp>
          <p:nvSpPr>
            <p:cNvPr id="26" name="Rectangle: Rounded Corners 25">
              <a:extLst>
                <a:ext uri="{FF2B5EF4-FFF2-40B4-BE49-F238E27FC236}">
                  <a16:creationId xmlns="" xmlns:a16="http://schemas.microsoft.com/office/drawing/2014/main" id="{4D882A90-78F4-43E0-AE53-093A551FA6BC}"/>
                </a:ext>
              </a:extLst>
            </p:cNvPr>
            <p:cNvSpPr/>
            <p:nvPr/>
          </p:nvSpPr>
          <p:spPr>
            <a:xfrm>
              <a:off x="15928971" y="277780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L298</a:t>
              </a:r>
              <a:endParaRPr lang="vi-VN" sz="3200" b="1">
                <a:solidFill>
                  <a:schemeClr val="accent4">
                    <a:lumMod val="50000"/>
                  </a:schemeClr>
                </a:solidFill>
              </a:endParaRPr>
            </a:p>
          </p:txBody>
        </p:sp>
        <p:cxnSp>
          <p:nvCxnSpPr>
            <p:cNvPr id="46" name="Straight Connector 45">
              <a:extLst>
                <a:ext uri="{FF2B5EF4-FFF2-40B4-BE49-F238E27FC236}">
                  <a16:creationId xmlns="" xmlns:a16="http://schemas.microsoft.com/office/drawing/2014/main" id="{89C1F363-A543-4695-8071-E0BAF1FFB2D5}"/>
                </a:ext>
              </a:extLst>
            </p:cNvPr>
            <p:cNvCxnSpPr>
              <a:cxnSpLocks/>
              <a:endCxn id="26" idx="1"/>
            </p:cNvCxnSpPr>
            <p:nvPr/>
          </p:nvCxnSpPr>
          <p:spPr>
            <a:xfrm flipV="1">
              <a:off x="13451868" y="3326440"/>
              <a:ext cx="2477103" cy="158320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 xmlns:a16="http://schemas.microsoft.com/office/drawing/2014/main" id="{A63E3F2C-4BD9-4B5C-8D05-964EDF2ABCF7}"/>
              </a:ext>
            </a:extLst>
          </p:cNvPr>
          <p:cNvGrpSpPr/>
          <p:nvPr/>
        </p:nvGrpSpPr>
        <p:grpSpPr>
          <a:xfrm>
            <a:off x="648000" y="2777800"/>
            <a:ext cx="3788640" cy="2074944"/>
            <a:chOff x="648000" y="2777800"/>
            <a:chExt cx="3788640" cy="2074944"/>
          </a:xfrm>
        </p:grpSpPr>
        <p:sp>
          <p:nvSpPr>
            <p:cNvPr id="9" name="Rectangle: Rounded Corners 8">
              <a:extLst>
                <a:ext uri="{FF2B5EF4-FFF2-40B4-BE49-F238E27FC236}">
                  <a16:creationId xmlns="" xmlns:a16="http://schemas.microsoft.com/office/drawing/2014/main" id="{8BE6D9E7-597D-40AF-ACA7-D18BEF38BA1A}"/>
                </a:ext>
              </a:extLst>
            </p:cNvPr>
            <p:cNvSpPr/>
            <p:nvPr/>
          </p:nvSpPr>
          <p:spPr>
            <a:xfrm>
              <a:off x="648000" y="277780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L298</a:t>
              </a:r>
              <a:endParaRPr lang="vi-VN" sz="3200" b="1">
                <a:solidFill>
                  <a:schemeClr val="accent4">
                    <a:lumMod val="50000"/>
                  </a:schemeClr>
                </a:solidFill>
              </a:endParaRPr>
            </a:p>
          </p:txBody>
        </p:sp>
        <p:cxnSp>
          <p:nvCxnSpPr>
            <p:cNvPr id="48" name="Straight Connector 47">
              <a:extLst>
                <a:ext uri="{FF2B5EF4-FFF2-40B4-BE49-F238E27FC236}">
                  <a16:creationId xmlns="" xmlns:a16="http://schemas.microsoft.com/office/drawing/2014/main" id="{D9F89E47-8379-4C0F-BAF6-A2DDE21B6B4E}"/>
                </a:ext>
              </a:extLst>
            </p:cNvPr>
            <p:cNvCxnSpPr>
              <a:cxnSpLocks/>
              <a:endCxn id="9" idx="3"/>
            </p:cNvCxnSpPr>
            <p:nvPr/>
          </p:nvCxnSpPr>
          <p:spPr>
            <a:xfrm flipH="1" flipV="1">
              <a:off x="2562930" y="3326440"/>
              <a:ext cx="1873710" cy="152630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 xmlns:a16="http://schemas.microsoft.com/office/drawing/2014/main" id="{08699612-96A5-4FC1-A42A-7C1448D10A83}"/>
              </a:ext>
            </a:extLst>
          </p:cNvPr>
          <p:cNvGrpSpPr/>
          <p:nvPr/>
        </p:nvGrpSpPr>
        <p:grpSpPr>
          <a:xfrm>
            <a:off x="648000" y="6440590"/>
            <a:ext cx="3788640" cy="1097280"/>
            <a:chOff x="648000" y="6440590"/>
            <a:chExt cx="3788640" cy="1097280"/>
          </a:xfrm>
        </p:grpSpPr>
        <p:sp>
          <p:nvSpPr>
            <p:cNvPr id="23" name="Rectangle: Rounded Corners 22">
              <a:extLst>
                <a:ext uri="{FF2B5EF4-FFF2-40B4-BE49-F238E27FC236}">
                  <a16:creationId xmlns="" xmlns:a16="http://schemas.microsoft.com/office/drawing/2014/main" id="{BBC77027-16A8-4ECA-969A-397CAA3FB93B}"/>
                </a:ext>
              </a:extLst>
            </p:cNvPr>
            <p:cNvSpPr/>
            <p:nvPr/>
          </p:nvSpPr>
          <p:spPr>
            <a:xfrm>
              <a:off x="648000" y="644059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pH</a:t>
              </a:r>
              <a:endParaRPr lang="vi-VN" sz="3200" b="1">
                <a:solidFill>
                  <a:schemeClr val="accent4">
                    <a:lumMod val="50000"/>
                  </a:schemeClr>
                </a:solidFill>
              </a:endParaRPr>
            </a:p>
          </p:txBody>
        </p:sp>
        <p:cxnSp>
          <p:nvCxnSpPr>
            <p:cNvPr id="50" name="Straight Connector 49">
              <a:extLst>
                <a:ext uri="{FF2B5EF4-FFF2-40B4-BE49-F238E27FC236}">
                  <a16:creationId xmlns="" xmlns:a16="http://schemas.microsoft.com/office/drawing/2014/main" id="{DF3307F3-21F2-40A7-B361-968A788A3CE7}"/>
                </a:ext>
              </a:extLst>
            </p:cNvPr>
            <p:cNvCxnSpPr>
              <a:cxnSpLocks/>
              <a:endCxn id="23" idx="3"/>
            </p:cNvCxnSpPr>
            <p:nvPr/>
          </p:nvCxnSpPr>
          <p:spPr>
            <a:xfrm flipH="1">
              <a:off x="2562930" y="6885344"/>
              <a:ext cx="1873710" cy="103886"/>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 xmlns:a16="http://schemas.microsoft.com/office/drawing/2014/main" id="{5FA9019B-24BE-46EB-B91C-D4D79B596E4C}"/>
              </a:ext>
            </a:extLst>
          </p:cNvPr>
          <p:cNvGrpSpPr/>
          <p:nvPr/>
        </p:nvGrpSpPr>
        <p:grpSpPr>
          <a:xfrm>
            <a:off x="12240223" y="5292899"/>
            <a:ext cx="5608821" cy="1975777"/>
            <a:chOff x="12240223" y="5292899"/>
            <a:chExt cx="5608821" cy="1975777"/>
          </a:xfrm>
        </p:grpSpPr>
        <p:sp>
          <p:nvSpPr>
            <p:cNvPr id="27" name="Rectangle: Rounded Corners 26">
              <a:extLst>
                <a:ext uri="{FF2B5EF4-FFF2-40B4-BE49-F238E27FC236}">
                  <a16:creationId xmlns="" xmlns:a16="http://schemas.microsoft.com/office/drawing/2014/main" id="{6D8B0AEB-0B84-4698-9BAC-589C7767B953}"/>
                </a:ext>
              </a:extLst>
            </p:cNvPr>
            <p:cNvSpPr/>
            <p:nvPr/>
          </p:nvSpPr>
          <p:spPr>
            <a:xfrm>
              <a:off x="15934114" y="617139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TDS</a:t>
              </a:r>
              <a:endParaRPr lang="vi-VN" sz="3200" b="1">
                <a:solidFill>
                  <a:schemeClr val="accent4">
                    <a:lumMod val="50000"/>
                  </a:schemeClr>
                </a:solidFill>
              </a:endParaRPr>
            </a:p>
          </p:txBody>
        </p:sp>
        <p:cxnSp>
          <p:nvCxnSpPr>
            <p:cNvPr id="52" name="Straight Connector 51">
              <a:extLst>
                <a:ext uri="{FF2B5EF4-FFF2-40B4-BE49-F238E27FC236}">
                  <a16:creationId xmlns="" xmlns:a16="http://schemas.microsoft.com/office/drawing/2014/main" id="{1294CDC1-E258-41B3-90C9-073069FD2E2B}"/>
                </a:ext>
              </a:extLst>
            </p:cNvPr>
            <p:cNvCxnSpPr>
              <a:cxnSpLocks/>
              <a:endCxn id="27" idx="1"/>
            </p:cNvCxnSpPr>
            <p:nvPr/>
          </p:nvCxnSpPr>
          <p:spPr>
            <a:xfrm>
              <a:off x="12240223" y="5292899"/>
              <a:ext cx="3693891" cy="1427137"/>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 xmlns:a16="http://schemas.microsoft.com/office/drawing/2014/main" id="{68301118-FBE9-457F-B14F-9E02F5BFF289}"/>
              </a:ext>
            </a:extLst>
          </p:cNvPr>
          <p:cNvGrpSpPr/>
          <p:nvPr/>
        </p:nvGrpSpPr>
        <p:grpSpPr>
          <a:xfrm>
            <a:off x="5569367" y="1367026"/>
            <a:ext cx="7899101" cy="2325908"/>
            <a:chOff x="5569367" y="1367026"/>
            <a:chExt cx="7899101" cy="2325908"/>
          </a:xfrm>
        </p:grpSpPr>
        <p:sp>
          <p:nvSpPr>
            <p:cNvPr id="54" name="Rectangle: Rounded Corners 53">
              <a:extLst>
                <a:ext uri="{FF2B5EF4-FFF2-40B4-BE49-F238E27FC236}">
                  <a16:creationId xmlns="" xmlns:a16="http://schemas.microsoft.com/office/drawing/2014/main" id="{5958BE4A-B236-41E7-82A3-827F2D8DA154}"/>
                </a:ext>
              </a:extLst>
            </p:cNvPr>
            <p:cNvSpPr/>
            <p:nvPr/>
          </p:nvSpPr>
          <p:spPr>
            <a:xfrm>
              <a:off x="8496966" y="136702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Nguồn</a:t>
              </a:r>
              <a:endParaRPr lang="vi-VN" sz="3200" b="1">
                <a:solidFill>
                  <a:schemeClr val="accent4">
                    <a:lumMod val="50000"/>
                  </a:schemeClr>
                </a:solidFill>
              </a:endParaRPr>
            </a:p>
          </p:txBody>
        </p:sp>
        <p:cxnSp>
          <p:nvCxnSpPr>
            <p:cNvPr id="61" name="Straight Connector 60">
              <a:extLst>
                <a:ext uri="{FF2B5EF4-FFF2-40B4-BE49-F238E27FC236}">
                  <a16:creationId xmlns="" xmlns:a16="http://schemas.microsoft.com/office/drawing/2014/main" id="{B1847F9B-BA53-4440-8DBE-DE96F7809977}"/>
                </a:ext>
              </a:extLst>
            </p:cNvPr>
            <p:cNvCxnSpPr>
              <a:cxnSpLocks/>
              <a:endCxn id="54" idx="1"/>
            </p:cNvCxnSpPr>
            <p:nvPr/>
          </p:nvCxnSpPr>
          <p:spPr>
            <a:xfrm flipV="1">
              <a:off x="5569367" y="1915666"/>
              <a:ext cx="2927599" cy="1777268"/>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 xmlns:a16="http://schemas.microsoft.com/office/drawing/2014/main" id="{9C92DEE6-3393-468F-B3F4-08E48F6604EF}"/>
                </a:ext>
              </a:extLst>
            </p:cNvPr>
            <p:cNvCxnSpPr>
              <a:cxnSpLocks/>
              <a:endCxn id="54" idx="3"/>
            </p:cNvCxnSpPr>
            <p:nvPr/>
          </p:nvCxnSpPr>
          <p:spPr>
            <a:xfrm flipH="1" flipV="1">
              <a:off x="10411896" y="1915666"/>
              <a:ext cx="3056572" cy="164589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89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500"/>
                                        <p:tgtEl>
                                          <p:spTgt spid="67"/>
                                        </p:tgtEl>
                                      </p:cBhvr>
                                    </p:animEffect>
                                  </p:childTnLst>
                                </p:cTn>
                              </p:par>
                              <p:par>
                                <p:cTn id="16" presetID="22" presetClass="entr" presetSubtype="8"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wipe(left)">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right)">
                                      <p:cBhvr>
                                        <p:cTn id="23" dur="500"/>
                                        <p:tgtEl>
                                          <p:spTgt spid="74"/>
                                        </p:tgtEl>
                                      </p:cBhvr>
                                    </p:animEffect>
                                  </p:childTnLst>
                                </p:cTn>
                              </p:par>
                              <p:par>
                                <p:cTn id="24" presetID="22" presetClass="entr" presetSubtype="8"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barn(inVertical)">
                                      <p:cBhvr>
                                        <p:cTn id="3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images.unsplash.com/photo-1530545233050-3f0a5d0dd1ac?ixlib=rb-4.0.3&amp;ixid=MnwxMjA3fDB8MHxzZWFyY2h8NDd8fHNtYXJ0JTIwaG9tZXxlbnwwfHwwfHw%3D&amp;w=1000&amp;q=80"/>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t="54416" b="-1"/>
          <a:stretch/>
        </p:blipFill>
        <p:spPr bwMode="auto">
          <a:xfrm>
            <a:off x="0" y="-22450"/>
            <a:ext cx="18288000" cy="5218650"/>
          </a:xfrm>
          <a:prstGeom prst="rect">
            <a:avLst/>
          </a:prstGeom>
          <a:noFill/>
          <a:extLst>
            <a:ext uri="{909E8E84-426E-40DD-AFC4-6F175D3DCCD1}">
              <a14:hiddenFill xmlns:a14="http://schemas.microsoft.com/office/drawing/2010/main">
                <a:solidFill>
                  <a:srgbClr val="FFFFFF"/>
                </a:solidFill>
              </a14:hiddenFill>
            </a:ext>
          </a:extLst>
        </p:spPr>
      </p:pic>
      <p:sp>
        <p:nvSpPr>
          <p:cNvPr id="3" name="任意多边形: 形状 2">
            <a:extLst>
              <a:ext uri="{FF2B5EF4-FFF2-40B4-BE49-F238E27FC236}">
                <a16:creationId xmlns="" xmlns:a16="http://schemas.microsoft.com/office/drawing/2014/main" id="{710C9878-BAA2-4599-8AEA-C905075195A4}"/>
              </a:ext>
            </a:extLst>
          </p:cNvPr>
          <p:cNvSpPr/>
          <p:nvPr/>
        </p:nvSpPr>
        <p:spPr>
          <a:xfrm>
            <a:off x="0" y="-29266"/>
            <a:ext cx="18288000" cy="52186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4" name="菱形 3">
            <a:extLst>
              <a:ext uri="{FF2B5EF4-FFF2-40B4-BE49-F238E27FC236}">
                <a16:creationId xmlns="" xmlns:a16="http://schemas.microsoft.com/office/drawing/2014/main" id="{F4657F05-0016-476B-BBDC-AD8419B135F6}"/>
              </a:ext>
            </a:extLst>
          </p:cNvPr>
          <p:cNvSpPr/>
          <p:nvPr/>
        </p:nvSpPr>
        <p:spPr>
          <a:xfrm>
            <a:off x="4305300" y="343028"/>
            <a:ext cx="9677400" cy="9677400"/>
          </a:xfrm>
          <a:prstGeom prst="diamond">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2057528"/>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910511"/>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KẾT QUẢ</a:t>
            </a: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143750" y="2244754"/>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04</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27035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43149"/>
            <a:ext cx="18288000" cy="7153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0" y="162390"/>
            <a:ext cx="10934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9963716" cy="648000"/>
          </a:xfrm>
        </p:spPr>
        <p:txBody>
          <a:bodyPr/>
          <a:lstStyle/>
          <a:p>
            <a:r>
              <a:rPr lang="en-US" b="1" spc="0" smtClean="0">
                <a:solidFill>
                  <a:schemeClr val="bg1"/>
                </a:solidFill>
                <a:latin typeface="+mn-lt"/>
                <a:cs typeface="Times New Roman" panose="02020603050405020304" pitchFamily="18" charset="0"/>
              </a:rPr>
              <a:t>MẠCH ĐIỀU KHIỂN TRUNG TÂM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25</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25</a:t>
            </a:fld>
            <a:endParaRPr lang="en-US" noProof="0"/>
          </a:p>
        </p:txBody>
      </p:sp>
      <p:pic>
        <p:nvPicPr>
          <p:cNvPr id="10" name="Picture 9"/>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469051" y="2495673"/>
            <a:ext cx="5538908" cy="5757975"/>
          </a:xfrm>
          <a:prstGeom prst="rect">
            <a:avLst/>
          </a:prstGeom>
        </p:spPr>
      </p:pic>
      <p:pic>
        <p:nvPicPr>
          <p:cNvPr id="12" name="Picture 11" descr="D:\Install\IMG_20221215_103955_075.jpg"/>
          <p:cNvPicPr/>
          <p:nvPr/>
        </p:nvPicPr>
        <p:blipFill rotWithShape="1">
          <a:blip r:embed="rId4" cstate="print">
            <a:extLst>
              <a:ext uri="{28A0092B-C50C-407E-A947-70E740481C1C}">
                <a14:useLocalDpi xmlns:a14="http://schemas.microsoft.com/office/drawing/2010/main" val="0"/>
              </a:ext>
            </a:extLst>
          </a:blip>
          <a:srcRect l="2095" t="10280" r="3874" b="19672"/>
          <a:stretch/>
        </p:blipFill>
        <p:spPr bwMode="auto">
          <a:xfrm rot="5400000">
            <a:off x="10369611" y="2308286"/>
            <a:ext cx="5757976" cy="6132750"/>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0182224" y="2495673"/>
            <a:ext cx="2038351" cy="1638177"/>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9523373" y="3305175"/>
            <a:ext cx="65885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05216" y="3051259"/>
            <a:ext cx="2318157" cy="507831"/>
          </a:xfrm>
          <a:prstGeom prst="rect">
            <a:avLst/>
          </a:prstGeom>
          <a:noFill/>
        </p:spPr>
        <p:txBody>
          <a:bodyPr wrap="square" rtlCol="0">
            <a:spAutoFit/>
          </a:bodyPr>
          <a:lstStyle/>
          <a:p>
            <a:r>
              <a:rPr lang="en-US" b="1" smtClean="0">
                <a:solidFill>
                  <a:srgbClr val="FF0000"/>
                </a:solidFill>
              </a:rPr>
              <a:t>Mạch nguồn</a:t>
            </a:r>
            <a:endParaRPr lang="en-US" b="1">
              <a:solidFill>
                <a:srgbClr val="FF0000"/>
              </a:solidFill>
            </a:endParaRPr>
          </a:p>
        </p:txBody>
      </p:sp>
      <p:sp>
        <p:nvSpPr>
          <p:cNvPr id="19" name="Rounded Rectangle 18"/>
          <p:cNvSpPr/>
          <p:nvPr/>
        </p:nvSpPr>
        <p:spPr>
          <a:xfrm>
            <a:off x="10677525" y="4200648"/>
            <a:ext cx="1095376" cy="780927"/>
          </a:xfrm>
          <a:prstGeom prst="roundRect">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9523373" y="4572000"/>
            <a:ext cx="1087477" cy="9525"/>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266965" y="4337195"/>
            <a:ext cx="2251482" cy="507831"/>
          </a:xfrm>
          <a:prstGeom prst="rect">
            <a:avLst/>
          </a:prstGeom>
          <a:noFill/>
        </p:spPr>
        <p:txBody>
          <a:bodyPr wrap="square" rtlCol="0">
            <a:spAutoFit/>
          </a:bodyPr>
          <a:lstStyle/>
          <a:p>
            <a:pPr algn="ctr"/>
            <a:r>
              <a:rPr lang="en-US" b="1" smtClean="0">
                <a:solidFill>
                  <a:schemeClr val="accent4">
                    <a:lumMod val="75000"/>
                  </a:schemeClr>
                </a:solidFill>
              </a:rPr>
              <a:t>ESP32-CAM</a:t>
            </a:r>
            <a:endParaRPr lang="en-US" b="1">
              <a:solidFill>
                <a:schemeClr val="accent4">
                  <a:lumMod val="75000"/>
                </a:schemeClr>
              </a:solidFill>
            </a:endParaRPr>
          </a:p>
        </p:txBody>
      </p:sp>
      <p:sp>
        <p:nvSpPr>
          <p:cNvPr id="23" name="Rounded Rectangle 22"/>
          <p:cNvSpPr/>
          <p:nvPr/>
        </p:nvSpPr>
        <p:spPr>
          <a:xfrm>
            <a:off x="10677525" y="5286374"/>
            <a:ext cx="1095376" cy="1724025"/>
          </a:xfrm>
          <a:prstGeom prst="roundRect">
            <a:avLst/>
          </a:prstGeom>
          <a:noFill/>
          <a:ln w="381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9523373" y="6136512"/>
            <a:ext cx="1087477" cy="9525"/>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53349" y="5892121"/>
            <a:ext cx="1765097" cy="507831"/>
          </a:xfrm>
          <a:prstGeom prst="rect">
            <a:avLst/>
          </a:prstGeom>
          <a:noFill/>
        </p:spPr>
        <p:txBody>
          <a:bodyPr wrap="square" rtlCol="0">
            <a:spAutoFit/>
          </a:bodyPr>
          <a:lstStyle/>
          <a:p>
            <a:pPr algn="ctr"/>
            <a:r>
              <a:rPr lang="en-US" b="1" smtClean="0">
                <a:solidFill>
                  <a:schemeClr val="accent5">
                    <a:lumMod val="75000"/>
                  </a:schemeClr>
                </a:solidFill>
              </a:rPr>
              <a:t>ESP8266</a:t>
            </a:r>
            <a:endParaRPr lang="en-US" b="1">
              <a:solidFill>
                <a:schemeClr val="accent5">
                  <a:lumMod val="75000"/>
                </a:schemeClr>
              </a:solidFill>
            </a:endParaRPr>
          </a:p>
        </p:txBody>
      </p:sp>
      <p:sp>
        <p:nvSpPr>
          <p:cNvPr id="27" name="Rounded Rectangle 26"/>
          <p:cNvSpPr/>
          <p:nvPr/>
        </p:nvSpPr>
        <p:spPr>
          <a:xfrm>
            <a:off x="11862711" y="3967285"/>
            <a:ext cx="2129514" cy="3414590"/>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H="1" flipV="1">
            <a:off x="9518446" y="7196286"/>
            <a:ext cx="2353792" cy="482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66965" y="6734621"/>
            <a:ext cx="2397328" cy="923330"/>
          </a:xfrm>
          <a:prstGeom prst="rect">
            <a:avLst/>
          </a:prstGeom>
          <a:noFill/>
        </p:spPr>
        <p:txBody>
          <a:bodyPr wrap="square" rtlCol="0">
            <a:spAutoFit/>
          </a:bodyPr>
          <a:lstStyle/>
          <a:p>
            <a:pPr algn="ctr"/>
            <a:r>
              <a:rPr lang="en-US" b="1" smtClean="0">
                <a:solidFill>
                  <a:srgbClr val="FFC000"/>
                </a:solidFill>
              </a:rPr>
              <a:t>ARDUINO MEGA 2560</a:t>
            </a:r>
            <a:endParaRPr lang="en-US" b="1">
              <a:solidFill>
                <a:srgbClr val="FFC000"/>
              </a:solidFill>
            </a:endParaRPr>
          </a:p>
        </p:txBody>
      </p:sp>
    </p:spTree>
    <p:extLst>
      <p:ext uri="{BB962C8B-B14F-4D97-AF65-F5344CB8AC3E}">
        <p14:creationId xmlns:p14="http://schemas.microsoft.com/office/powerpoint/2010/main" val="34503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41910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3086666"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26</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26</a:t>
            </a:fld>
            <a:endParaRPr lang="en-US" noProof="0"/>
          </a:p>
        </p:txBody>
      </p:sp>
      <p:grpSp>
        <p:nvGrpSpPr>
          <p:cNvPr id="9" name="Group 8"/>
          <p:cNvGrpSpPr/>
          <p:nvPr/>
        </p:nvGrpSpPr>
        <p:grpSpPr>
          <a:xfrm>
            <a:off x="675299" y="2047875"/>
            <a:ext cx="16982701" cy="6802325"/>
            <a:chOff x="675299" y="2047875"/>
            <a:chExt cx="16982701" cy="6802325"/>
          </a:xfrm>
        </p:grpSpPr>
        <p:grpSp>
          <p:nvGrpSpPr>
            <p:cNvPr id="7" name="Group 6"/>
            <p:cNvGrpSpPr/>
            <p:nvPr/>
          </p:nvGrpSpPr>
          <p:grpSpPr>
            <a:xfrm>
              <a:off x="675299" y="2047875"/>
              <a:ext cx="8153401" cy="5556081"/>
              <a:chOff x="702599" y="1781175"/>
              <a:chExt cx="8153401" cy="555608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80" t="10001" r="6042" b="24444"/>
              <a:stretch/>
            </p:blipFill>
            <p:spPr>
              <a:xfrm>
                <a:off x="702599" y="1781175"/>
                <a:ext cx="8153401" cy="4320814"/>
              </a:xfrm>
              <a:prstGeom prst="rect">
                <a:avLst/>
              </a:prstGeom>
            </p:spPr>
          </p:pic>
          <p:sp>
            <p:nvSpPr>
              <p:cNvPr id="6" name="TextBox 5"/>
              <p:cNvSpPr txBox="1"/>
              <p:nvPr/>
            </p:nvSpPr>
            <p:spPr>
              <a:xfrm>
                <a:off x="3755361" y="6829425"/>
                <a:ext cx="2047875" cy="507831"/>
              </a:xfrm>
              <a:prstGeom prst="rect">
                <a:avLst/>
              </a:prstGeom>
              <a:noFill/>
            </p:spPr>
            <p:txBody>
              <a:bodyPr wrap="square" rtlCol="0">
                <a:spAutoFit/>
              </a:bodyPr>
              <a:lstStyle/>
              <a:p>
                <a:pPr algn="ctr"/>
                <a:r>
                  <a:rPr lang="en-US" b="1" smtClean="0">
                    <a:solidFill>
                      <a:schemeClr val="accent1">
                        <a:lumMod val="75000"/>
                      </a:schemeClr>
                    </a:solidFill>
                  </a:rPr>
                  <a:t>Bên ngoài</a:t>
                </a:r>
                <a:endParaRPr lang="en-US" b="1">
                  <a:solidFill>
                    <a:schemeClr val="accent1">
                      <a:lumMod val="75000"/>
                    </a:schemeClr>
                  </a:solidFill>
                </a:endParaRPr>
              </a:p>
            </p:txBody>
          </p:sp>
        </p:grpSp>
        <p:grpSp>
          <p:nvGrpSpPr>
            <p:cNvPr id="8" name="Group 7"/>
            <p:cNvGrpSpPr/>
            <p:nvPr/>
          </p:nvGrpSpPr>
          <p:grpSpPr>
            <a:xfrm>
              <a:off x="9249271" y="2571750"/>
              <a:ext cx="8408729" cy="6278450"/>
              <a:chOff x="9249271" y="2571750"/>
              <a:chExt cx="8408729" cy="627845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20" t="24814" r="2084"/>
              <a:stretch/>
            </p:blipFill>
            <p:spPr>
              <a:xfrm>
                <a:off x="9249271" y="3941582"/>
                <a:ext cx="8408729" cy="4908618"/>
              </a:xfrm>
              <a:prstGeom prst="rect">
                <a:avLst/>
              </a:prstGeom>
            </p:spPr>
          </p:pic>
          <p:sp>
            <p:nvSpPr>
              <p:cNvPr id="12" name="TextBox 11"/>
              <p:cNvSpPr txBox="1"/>
              <p:nvPr/>
            </p:nvSpPr>
            <p:spPr>
              <a:xfrm>
                <a:off x="12429697" y="2571750"/>
                <a:ext cx="2047875" cy="507831"/>
              </a:xfrm>
              <a:prstGeom prst="rect">
                <a:avLst/>
              </a:prstGeom>
              <a:noFill/>
            </p:spPr>
            <p:txBody>
              <a:bodyPr wrap="square" rtlCol="0">
                <a:spAutoFit/>
              </a:bodyPr>
              <a:lstStyle/>
              <a:p>
                <a:pPr algn="ctr"/>
                <a:r>
                  <a:rPr lang="en-US" b="1" smtClean="0">
                    <a:solidFill>
                      <a:schemeClr val="accent1">
                        <a:lumMod val="75000"/>
                      </a:schemeClr>
                    </a:solidFill>
                  </a:rPr>
                  <a:t>Bên trong</a:t>
                </a:r>
                <a:endParaRPr lang="en-US" b="1">
                  <a:solidFill>
                    <a:schemeClr val="accent1">
                      <a:lumMod val="75000"/>
                    </a:schemeClr>
                  </a:solidFill>
                </a:endParaRPr>
              </a:p>
            </p:txBody>
          </p:sp>
        </p:grpSp>
      </p:grpSp>
    </p:spTree>
    <p:extLst>
      <p:ext uri="{BB962C8B-B14F-4D97-AF65-F5344CB8AC3E}">
        <p14:creationId xmlns:p14="http://schemas.microsoft.com/office/powerpoint/2010/main" val="32429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23063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11201966" cy="648000"/>
          </a:xfrm>
        </p:spPr>
        <p:txBody>
          <a:bodyPr/>
          <a:lstStyle/>
          <a:p>
            <a:r>
              <a:rPr lang="en-US" b="1" spc="0" smtClean="0">
                <a:solidFill>
                  <a:schemeClr val="bg1"/>
                </a:solidFill>
                <a:latin typeface="+mn-lt"/>
                <a:cs typeface="Times New Roman" panose="02020603050405020304" pitchFamily="18" charset="0"/>
              </a:rPr>
              <a:t>WEB-APP ĐIỀU KHIỂN VÀ GIÁM SÁT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27</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27</a:t>
            </a:fld>
            <a:endParaRPr lang="en-US" noProof="0"/>
          </a:p>
        </p:txBody>
      </p:sp>
      <p:grpSp>
        <p:nvGrpSpPr>
          <p:cNvPr id="9" name="Group 8"/>
          <p:cNvGrpSpPr/>
          <p:nvPr/>
        </p:nvGrpSpPr>
        <p:grpSpPr>
          <a:xfrm>
            <a:off x="1304925" y="2034348"/>
            <a:ext cx="15349828" cy="6748778"/>
            <a:chOff x="0" y="0"/>
            <a:chExt cx="5801360" cy="260350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750" y="279400"/>
              <a:ext cx="1197610" cy="23241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547870" cy="2603500"/>
            </a:xfrm>
            <a:prstGeom prst="rect">
              <a:avLst/>
            </a:prstGeom>
          </p:spPr>
        </p:pic>
      </p:grpSp>
    </p:spTree>
    <p:extLst>
      <p:ext uri="{BB962C8B-B14F-4D97-AF65-F5344CB8AC3E}">
        <p14:creationId xmlns:p14="http://schemas.microsoft.com/office/powerpoint/2010/main" val="10725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 xmlns:a16="http://schemas.microsoft.com/office/drawing/2014/main" id="{6407F1C1-539A-467F-A6C1-6CBB0E823499}"/>
              </a:ext>
            </a:extLst>
          </p:cNvPr>
          <p:cNvSpPr/>
          <p:nvPr/>
        </p:nvSpPr>
        <p:spPr>
          <a:xfrm>
            <a:off x="0" y="1771650"/>
            <a:ext cx="18288000" cy="7391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fld id="{4B73C415-D670-4716-A5EC-CC4D52CA2BAC}" type="slidenum">
              <a:rPr lang="en-US" noProof="0" smtClean="0"/>
              <a:pPr/>
              <a:t>28</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10824519" cy="1107034"/>
            <a:chOff x="-38100" y="3720664"/>
            <a:chExt cx="4142212" cy="690756"/>
          </a:xfrm>
          <a:solidFill>
            <a:schemeClr val="accent2">
              <a:lumMod val="75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1064720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ĐÁNH GIÁ &amp; LỢI ÍCH MANG LẠI</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Rectangle 6">
            <a:extLst>
              <a:ext uri="{FF2B5EF4-FFF2-40B4-BE49-F238E27FC236}">
                <a16:creationId xmlns="" xmlns:a16="http://schemas.microsoft.com/office/drawing/2014/main" id="{48A34DE6-D7B7-48C5-9277-3ED8187A19D1}"/>
              </a:ext>
            </a:extLst>
          </p:cNvPr>
          <p:cNvSpPr/>
          <p:nvPr/>
        </p:nvSpPr>
        <p:spPr>
          <a:xfrm>
            <a:off x="1796563" y="2119482"/>
            <a:ext cx="6091110" cy="6695736"/>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sp>
        <p:nvSpPr>
          <p:cNvPr id="3" name="Rectangle 2">
            <a:extLst>
              <a:ext uri="{FF2B5EF4-FFF2-40B4-BE49-F238E27FC236}">
                <a16:creationId xmlns="" xmlns:a16="http://schemas.microsoft.com/office/drawing/2014/main" id="{6C1C284D-6432-42C6-B795-6653CD6DF82E}"/>
              </a:ext>
            </a:extLst>
          </p:cNvPr>
          <p:cNvSpPr/>
          <p:nvPr/>
        </p:nvSpPr>
        <p:spPr>
          <a:xfrm>
            <a:off x="1936478" y="4760186"/>
            <a:ext cx="5811280" cy="2585323"/>
          </a:xfrm>
          <a:prstGeom prst="rect">
            <a:avLst/>
          </a:prstGeom>
        </p:spPr>
        <p:txBody>
          <a:bodyPr wrap="square">
            <a:spAutoFit/>
          </a:bodyPr>
          <a:lstStyle/>
          <a:p>
            <a:pPr marL="457200" indent="-457200">
              <a:lnSpc>
                <a:spcPct val="150000"/>
              </a:lnSpc>
              <a:buFont typeface="Arial" panose="020B0604020202020204" pitchFamily="34" charset="0"/>
              <a:buChar char="•"/>
            </a:pPr>
            <a:r>
              <a:rPr lang="en-US" smtClean="0"/>
              <a:t>Hệ thống hoạt động khá </a:t>
            </a:r>
            <a:r>
              <a:rPr lang="en-US" err="1"/>
              <a:t>ổn</a:t>
            </a:r>
            <a:r>
              <a:rPr lang="en-US"/>
              <a:t> </a:t>
            </a:r>
            <a:r>
              <a:rPr lang="en-US" smtClean="0"/>
              <a:t>định, thời gian trễ điều khiển thấp</a:t>
            </a:r>
          </a:p>
          <a:p>
            <a:pPr marL="457200" indent="-457200">
              <a:lnSpc>
                <a:spcPct val="150000"/>
              </a:lnSpc>
              <a:buFont typeface="Arial" panose="020B0604020202020204" pitchFamily="34" charset="0"/>
              <a:buChar char="•"/>
            </a:pPr>
            <a:endParaRPr lang="en-US"/>
          </a:p>
          <a:p>
            <a:pPr marL="457200" indent="-457200">
              <a:lnSpc>
                <a:spcPct val="150000"/>
              </a:lnSpc>
              <a:buFont typeface="Arial" panose="020B0604020202020204" pitchFamily="34" charset="0"/>
              <a:buChar char="•"/>
            </a:pPr>
            <a:endParaRPr lang="en-US"/>
          </a:p>
        </p:txBody>
      </p:sp>
      <p:grpSp>
        <p:nvGrpSpPr>
          <p:cNvPr id="9" name="Group 8"/>
          <p:cNvGrpSpPr/>
          <p:nvPr/>
        </p:nvGrpSpPr>
        <p:grpSpPr>
          <a:xfrm>
            <a:off x="3700606" y="2397586"/>
            <a:ext cx="2318263" cy="2168154"/>
            <a:chOff x="3968921" y="2495237"/>
            <a:chExt cx="2318263" cy="2168154"/>
          </a:xfrm>
        </p:grpSpPr>
        <p:sp>
          <p:nvSpPr>
            <p:cNvPr id="8" name="TextBox 7">
              <a:extLst>
                <a:ext uri="{FF2B5EF4-FFF2-40B4-BE49-F238E27FC236}">
                  <a16:creationId xmlns="" xmlns:a16="http://schemas.microsoft.com/office/drawing/2014/main" id="{CD01B393-CADA-48D0-8567-C529DBF54F83}"/>
                </a:ext>
              </a:extLst>
            </p:cNvPr>
            <p:cNvSpPr txBox="1"/>
            <p:nvPr/>
          </p:nvSpPr>
          <p:spPr>
            <a:xfrm>
              <a:off x="3968921" y="4078616"/>
              <a:ext cx="2318263" cy="584775"/>
            </a:xfrm>
            <a:prstGeom prst="rect">
              <a:avLst/>
            </a:prstGeom>
            <a:noFill/>
          </p:spPr>
          <p:txBody>
            <a:bodyPr wrap="none" rtlCol="0">
              <a:spAutoFit/>
            </a:bodyPr>
            <a:lstStyle/>
            <a:p>
              <a:r>
                <a:rPr lang="en-US" sz="3200" b="1">
                  <a:solidFill>
                    <a:srgbClr val="00B0F0"/>
                  </a:solidFill>
                </a:rPr>
                <a:t>ĐÁNH GIÁ</a:t>
              </a:r>
            </a:p>
          </p:txBody>
        </p:sp>
        <p:pic>
          <p:nvPicPr>
            <p:cNvPr id="16" name="Picture 15">
              <a:extLst>
                <a:ext uri="{FF2B5EF4-FFF2-40B4-BE49-F238E27FC236}">
                  <a16:creationId xmlns="" xmlns:a16="http://schemas.microsoft.com/office/drawing/2014/main" id="{D6DBB9D3-AD3A-40B8-B6AD-26D381D68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9273" y="2495237"/>
              <a:ext cx="1243828" cy="1433671"/>
            </a:xfrm>
            <a:prstGeom prst="rect">
              <a:avLst/>
            </a:prstGeom>
          </p:spPr>
        </p:pic>
      </p:grpSp>
      <p:sp>
        <p:nvSpPr>
          <p:cNvPr id="17" name="Rectangle 16">
            <a:extLst>
              <a:ext uri="{FF2B5EF4-FFF2-40B4-BE49-F238E27FC236}">
                <a16:creationId xmlns="" xmlns:a16="http://schemas.microsoft.com/office/drawing/2014/main" id="{5440C827-F097-486F-BF27-4A8DFF955868}"/>
              </a:ext>
            </a:extLst>
          </p:cNvPr>
          <p:cNvSpPr/>
          <p:nvPr/>
        </p:nvSpPr>
        <p:spPr>
          <a:xfrm>
            <a:off x="10379912" y="2191428"/>
            <a:ext cx="6091110" cy="6623790"/>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grpSp>
        <p:nvGrpSpPr>
          <p:cNvPr id="21" name="Group 20"/>
          <p:cNvGrpSpPr/>
          <p:nvPr/>
        </p:nvGrpSpPr>
        <p:grpSpPr>
          <a:xfrm>
            <a:off x="12658979" y="2483524"/>
            <a:ext cx="1871025" cy="2082216"/>
            <a:chOff x="12658979" y="2483524"/>
            <a:chExt cx="1871025" cy="2082216"/>
          </a:xfrm>
        </p:grpSpPr>
        <p:sp>
          <p:nvSpPr>
            <p:cNvPr id="18" name="TextBox 17">
              <a:extLst>
                <a:ext uri="{FF2B5EF4-FFF2-40B4-BE49-F238E27FC236}">
                  <a16:creationId xmlns="" xmlns:a16="http://schemas.microsoft.com/office/drawing/2014/main" id="{E86D592D-372E-4D25-82B9-9C86B587217B}"/>
                </a:ext>
              </a:extLst>
            </p:cNvPr>
            <p:cNvSpPr txBox="1"/>
            <p:nvPr/>
          </p:nvSpPr>
          <p:spPr>
            <a:xfrm>
              <a:off x="12658979" y="3980965"/>
              <a:ext cx="1871025" cy="584775"/>
            </a:xfrm>
            <a:prstGeom prst="rect">
              <a:avLst/>
            </a:prstGeom>
            <a:noFill/>
          </p:spPr>
          <p:txBody>
            <a:bodyPr wrap="none" rtlCol="0">
              <a:spAutoFit/>
            </a:bodyPr>
            <a:lstStyle/>
            <a:p>
              <a:r>
                <a:rPr lang="en-US" sz="3200" b="1">
                  <a:solidFill>
                    <a:srgbClr val="00B0F0"/>
                  </a:solidFill>
                </a:rPr>
                <a:t>LỢI ÍCH</a:t>
              </a:r>
            </a:p>
          </p:txBody>
        </p:sp>
        <p:pic>
          <p:nvPicPr>
            <p:cNvPr id="19" name="Picture 18">
              <a:extLst>
                <a:ext uri="{FF2B5EF4-FFF2-40B4-BE49-F238E27FC236}">
                  <a16:creationId xmlns="" xmlns:a16="http://schemas.microsoft.com/office/drawing/2014/main" id="{2502A187-0E81-4B5F-A83F-272204464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942995" y="2483524"/>
              <a:ext cx="1302995" cy="1302995"/>
            </a:xfrm>
            <a:prstGeom prst="rect">
              <a:avLst/>
            </a:prstGeom>
          </p:spPr>
        </p:pic>
      </p:grpSp>
      <p:sp>
        <p:nvSpPr>
          <p:cNvPr id="2" name="TextBox 1">
            <a:extLst>
              <a:ext uri="{FF2B5EF4-FFF2-40B4-BE49-F238E27FC236}">
                <a16:creationId xmlns="" xmlns:a16="http://schemas.microsoft.com/office/drawing/2014/main" id="{1489A23D-FA01-4C4C-9B04-65B495E56B2B}"/>
              </a:ext>
            </a:extLst>
          </p:cNvPr>
          <p:cNvSpPr txBox="1"/>
          <p:nvPr/>
        </p:nvSpPr>
        <p:spPr>
          <a:xfrm>
            <a:off x="10536828" y="4760186"/>
            <a:ext cx="5777277" cy="355481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smtClean="0"/>
              <a:t>Không tốn công, mất thời gian bật tắt các thiết bị</a:t>
            </a:r>
          </a:p>
          <a:p>
            <a:pPr marL="457200" indent="-457200">
              <a:lnSpc>
                <a:spcPct val="150000"/>
              </a:lnSpc>
              <a:buFont typeface="Arial" panose="020B0604020202020204" pitchFamily="34" charset="0"/>
              <a:buChar char="•"/>
            </a:pPr>
            <a:r>
              <a:rPr lang="en-US" sz="2500" smtClean="0"/>
              <a:t>Có thể thiết lập ngữ cảnh để điều khiển thiết bị tự động</a:t>
            </a:r>
            <a:endParaRPr lang="en-US" sz="2500"/>
          </a:p>
          <a:p>
            <a:pPr marL="457200" indent="-457200">
              <a:lnSpc>
                <a:spcPct val="150000"/>
              </a:lnSpc>
              <a:buFont typeface="Arial" panose="020B0604020202020204" pitchFamily="34" charset="0"/>
              <a:buChar char="•"/>
            </a:pPr>
            <a:r>
              <a:rPr lang="en-US" sz="2500" err="1"/>
              <a:t>Giám</a:t>
            </a:r>
            <a:r>
              <a:rPr lang="en-US" sz="2500"/>
              <a:t> </a:t>
            </a:r>
            <a:r>
              <a:rPr lang="en-US" sz="2500" err="1"/>
              <a:t>sát</a:t>
            </a:r>
            <a:r>
              <a:rPr lang="en-US" sz="2500"/>
              <a:t> và điều khiển mọi </a:t>
            </a:r>
            <a:r>
              <a:rPr lang="en-US" sz="2500" err="1"/>
              <a:t>lúc</a:t>
            </a:r>
            <a:r>
              <a:rPr lang="en-US" sz="2500"/>
              <a:t> </a:t>
            </a:r>
            <a:r>
              <a:rPr lang="en-US" sz="2500" err="1"/>
              <a:t>mọi</a:t>
            </a:r>
            <a:r>
              <a:rPr lang="en-US" sz="2500"/>
              <a:t> n</a:t>
            </a:r>
            <a:r>
              <a:rPr lang="vi-VN" sz="2500"/>
              <a:t>ơ</a:t>
            </a:r>
            <a:r>
              <a:rPr lang="en-US" sz="2500"/>
              <a:t>i</a:t>
            </a:r>
          </a:p>
        </p:txBody>
      </p:sp>
      <p:sp>
        <p:nvSpPr>
          <p:cNvPr id="20" name="Arrow: Right 19">
            <a:extLst>
              <a:ext uri="{FF2B5EF4-FFF2-40B4-BE49-F238E27FC236}">
                <a16:creationId xmlns="" xmlns:a16="http://schemas.microsoft.com/office/drawing/2014/main" id="{E5A35C97-C54B-4EC3-BFAB-BFD6A2DB3119}"/>
              </a:ext>
            </a:extLst>
          </p:cNvPr>
          <p:cNvSpPr/>
          <p:nvPr/>
        </p:nvSpPr>
        <p:spPr>
          <a:xfrm>
            <a:off x="8459542" y="4549506"/>
            <a:ext cx="1367785" cy="148281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5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old Apple iPhone smartphone held at the door"/>
          <p:cNvPicPr>
            <a:picLocks noChangeAspect="1" noChangeArrowheads="1"/>
          </p:cNvPicPr>
          <p:nvPr/>
        </p:nvPicPr>
        <p:blipFill rotWithShape="1">
          <a:blip r:embed="rId3">
            <a:extLst>
              <a:ext uri="{28A0092B-C50C-407E-A947-70E740481C1C}">
                <a14:useLocalDpi xmlns:a14="http://schemas.microsoft.com/office/drawing/2010/main" val="0"/>
              </a:ext>
            </a:extLst>
          </a:blip>
          <a:srcRect t="40224" b="7981"/>
          <a:stretch/>
        </p:blipFill>
        <p:spPr bwMode="auto">
          <a:xfrm>
            <a:off x="0" y="0"/>
            <a:ext cx="18288000" cy="5034844"/>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1"/>
            <a:ext cx="18288000" cy="5034844"/>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27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248400" y="5741886"/>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DEMO</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smtClean="0">
                <a:solidFill>
                  <a:schemeClr val="bg1"/>
                </a:solidFill>
                <a:latin typeface="Tahoma" panose="020B0604030504040204" pitchFamily="34" charset="0"/>
                <a:ea typeface="Tahoma" panose="020B0604030504040204" pitchFamily="34" charset="0"/>
                <a:cs typeface="Tahoma" panose="020B0604030504040204" pitchFamily="34" charset="0"/>
              </a:rPr>
              <a:t>05</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58786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y sectional couch beside glass top table"/>
          <p:cNvPicPr>
            <a:picLocks noChangeAspect="1" noChangeArrowheads="1"/>
          </p:cNvPicPr>
          <p:nvPr/>
        </p:nvPicPr>
        <p:blipFill rotWithShape="1">
          <a:blip r:embed="rId3">
            <a:extLst>
              <a:ext uri="{28A0092B-C50C-407E-A947-70E740481C1C}">
                <a14:useLocalDpi xmlns:a14="http://schemas.microsoft.com/office/drawing/2010/main" val="0"/>
              </a:ext>
            </a:extLst>
          </a:blip>
          <a:srcRect l="1" t="33005" r="-1" b="25630"/>
          <a:stretch/>
        </p:blipFill>
        <p:spPr bwMode="auto">
          <a:xfrm>
            <a:off x="0" y="11623"/>
            <a:ext cx="18288000" cy="5045799"/>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1"/>
            <a:ext cx="18288000" cy="5048378"/>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 xmlns:a16="http://schemas.microsoft.com/office/drawing/2014/main" id="{8E283B52-0BDB-42FF-9410-3EADFF0C0028}"/>
              </a:ext>
            </a:extLst>
          </p:cNvPr>
          <p:cNvSpPr/>
          <p:nvPr/>
        </p:nvSpPr>
        <p:spPr>
          <a:xfrm>
            <a:off x="6324600" y="17907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400800" y="5832304"/>
            <a:ext cx="53340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TỔNG QUAN</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01</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86278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41"/>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10" name="Rectangle 9"/>
          <p:cNvSpPr/>
          <p:nvPr/>
        </p:nvSpPr>
        <p:spPr>
          <a:xfrm>
            <a:off x="1212623" y="4005941"/>
            <a:ext cx="15835784" cy="2286000"/>
          </a:xfrm>
          <a:custGeom>
            <a:avLst/>
            <a:gdLst/>
            <a:ahLst/>
            <a:cxnLst/>
            <a:rect l="l" t="t" r="r" b="b"/>
            <a:pathLst>
              <a:path w="10557189" h="1524000">
                <a:moveTo>
                  <a:pt x="774561" y="0"/>
                </a:moveTo>
                <a:lnTo>
                  <a:pt x="10557189" y="0"/>
                </a:lnTo>
                <a:lnTo>
                  <a:pt x="9782628" y="1524000"/>
                </a:lnTo>
                <a:lnTo>
                  <a:pt x="0" y="1524000"/>
                </a:lnTo>
                <a:close/>
              </a:path>
            </a:pathLst>
          </a:cu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0800" b="1">
                <a:latin typeface="Times New Roman" panose="02020603050405020304" pitchFamily="18" charset="0"/>
                <a:ea typeface="Tahoma" panose="020B0604030504040204" pitchFamily="34" charset="0"/>
                <a:cs typeface="Times New Roman" panose="02020603050405020304" pitchFamily="18" charset="0"/>
              </a:rPr>
              <a:t>Thank You</a:t>
            </a:r>
          </a:p>
        </p:txBody>
      </p:sp>
      <p:cxnSp>
        <p:nvCxnSpPr>
          <p:cNvPr id="6" name="Straight Connector 5"/>
          <p:cNvCxnSpPr/>
          <p:nvPr/>
        </p:nvCxnSpPr>
        <p:spPr>
          <a:xfrm flipH="1">
            <a:off x="631373" y="1"/>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4216744" y="3472544"/>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9"/>
          <p:cNvSpPr/>
          <p:nvPr/>
        </p:nvSpPr>
        <p:spPr>
          <a:xfrm>
            <a:off x="2452219" y="3472544"/>
            <a:ext cx="7080161" cy="304797"/>
          </a:xfrm>
          <a:custGeom>
            <a:avLst/>
            <a:gdLst/>
            <a:ahLst/>
            <a:cxnLst/>
            <a:rect l="l" t="t" r="r" b="b"/>
            <a:pathLst>
              <a:path w="4720107" h="203198">
                <a:moveTo>
                  <a:pt x="103274" y="0"/>
                </a:moveTo>
                <a:lnTo>
                  <a:pt x="4351673" y="0"/>
                </a:lnTo>
                <a:cubicBezTo>
                  <a:pt x="4434013" y="98285"/>
                  <a:pt x="4557943" y="159660"/>
                  <a:pt x="4696207" y="159660"/>
                </a:cubicBezTo>
                <a:cubicBezTo>
                  <a:pt x="4704255" y="159660"/>
                  <a:pt x="4712254" y="159452"/>
                  <a:pt x="4720107" y="157251"/>
                </a:cubicBezTo>
                <a:lnTo>
                  <a:pt x="4701944" y="203198"/>
                </a:lnTo>
                <a:lnTo>
                  <a:pt x="0" y="2031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22" name="Oval 21"/>
          <p:cNvSpPr/>
          <p:nvPr/>
        </p:nvSpPr>
        <p:spPr>
          <a:xfrm>
            <a:off x="8846579" y="2253342"/>
            <a:ext cx="1371600" cy="1371600"/>
          </a:xfrm>
          <a:prstGeom prst="ellipse">
            <a:avLst/>
          </a:prstGeom>
          <a:blipFill>
            <a:blip r:embed="rId3"/>
            <a:stretch>
              <a:fillRect/>
            </a:stretch>
          </a:bli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Tree>
    <p:extLst>
      <p:ext uri="{BB962C8B-B14F-4D97-AF65-F5344CB8AC3E}">
        <p14:creationId xmlns:p14="http://schemas.microsoft.com/office/powerpoint/2010/main" val="72201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4</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249333"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ĐẶT VẤN </a:t>
            </a:r>
            <a:r>
              <a:rPr lang="en-US" b="1" spc="0">
                <a:solidFill>
                  <a:schemeClr val="bg1"/>
                </a:solidFill>
                <a:latin typeface="+mn-lt"/>
                <a:cs typeface="Times New Roman" panose="02020603050405020304" pitchFamily="18" charset="0"/>
              </a:rPr>
              <a:t>ĐỀ</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 xmlns:a16="http://schemas.microsoft.com/office/drawing/2014/main"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 xmlns:a16="http://schemas.microsoft.com/office/drawing/2014/main"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 xmlns:a16="http://schemas.microsoft.com/office/drawing/2014/main"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 xmlns:a16="http://schemas.microsoft.com/office/drawing/2014/main" id="{1AE3BCE3-3D6F-41D5-8847-EBEFF7952A85}"/>
                  </a:ext>
                </a:extLst>
              </p:cNvPr>
              <p:cNvSpPr/>
              <p:nvPr/>
            </p:nvSpPr>
            <p:spPr>
              <a:xfrm>
                <a:off x="4975011"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NĂNG LƯỢNG</a:t>
                </a:r>
                <a:endParaRPr lang="zh-CN" altLang="en-US" sz="3200" b="1">
                  <a:solidFill>
                    <a:schemeClr val="bg1"/>
                  </a:solidFill>
                </a:endParaRPr>
              </a:p>
            </p:txBody>
          </p:sp>
          <p:sp>
            <p:nvSpPr>
              <p:cNvPr id="41" name="矩形 29">
                <a:extLst>
                  <a:ext uri="{FF2B5EF4-FFF2-40B4-BE49-F238E27FC236}">
                    <a16:creationId xmlns="" xmlns:a16="http://schemas.microsoft.com/office/drawing/2014/main" id="{052ABC6C-6D0A-474E-A060-E76BD5951C54}"/>
                  </a:ext>
                </a:extLst>
              </p:cNvPr>
              <p:cNvSpPr/>
              <p:nvPr/>
            </p:nvSpPr>
            <p:spPr>
              <a:xfrm>
                <a:off x="5040846" y="4358426"/>
                <a:ext cx="2110303"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Quên tắt thiết bị, lãng phí năng lượng</a:t>
                </a:r>
                <a:endParaRPr lang="zh-CN" altLang="en-US" sz="2400"/>
              </a:p>
            </p:txBody>
          </p:sp>
        </p:grpSp>
        <p:grpSp>
          <p:nvGrpSpPr>
            <p:cNvPr id="3" name="Group 2"/>
            <p:cNvGrpSpPr/>
            <p:nvPr/>
          </p:nvGrpSpPr>
          <p:grpSpPr>
            <a:xfrm>
              <a:off x="8547524" y="3622319"/>
              <a:ext cx="1157948" cy="1157948"/>
              <a:chOff x="8547524" y="3622319"/>
              <a:chExt cx="1157948" cy="1157948"/>
            </a:xfrm>
          </p:grpSpPr>
          <p:pic>
            <p:nvPicPr>
              <p:cNvPr id="1026" name="Picture 2" descr="https://cdn-icons-png.flaticon.com/512/1960/1960365.png"/>
              <p:cNvPicPr>
                <a:picLocks noChangeAspect="1" noChangeArrowheads="1"/>
              </p:cNvPicPr>
              <p:nvPr/>
            </p:nvPicPr>
            <p:blipFill>
              <a:blip r:embed="rId3" cstate="print">
                <a:clrChange>
                  <a:clrFrom>
                    <a:srgbClr val="000000">
                      <a:alpha val="0"/>
                    </a:srgbClr>
                  </a:clrFrom>
                  <a:clrTo>
                    <a:srgbClr val="000000">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colorTemperature colorTemp="9266"/>
                        </a14:imgEffect>
                        <a14:imgEffect>
                          <a14:saturation sat="296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740474" y="3798207"/>
                <a:ext cx="772047" cy="772047"/>
              </a:xfrm>
              <a:prstGeom prst="rect">
                <a:avLst/>
              </a:prstGeom>
              <a:noFill/>
            </p:spPr>
          </p:pic>
          <p:sp>
            <p:nvSpPr>
              <p:cNvPr id="38" name="Oval 37">
                <a:extLst>
                  <a:ext uri="{FF2B5EF4-FFF2-40B4-BE49-F238E27FC236}">
                    <a16:creationId xmlns="" xmlns:a16="http://schemas.microsoft.com/office/drawing/2014/main"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 xmlns:a16="http://schemas.microsoft.com/office/drawing/2014/main"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 xmlns:a16="http://schemas.microsoft.com/office/drawing/2014/main"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 xmlns:a16="http://schemas.microsoft.com/office/drawing/2014/main"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 xmlns:a16="http://schemas.microsoft.com/office/drawing/2014/main"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bằng tay, mất thời gian đi lại</a:t>
                </a:r>
                <a:endParaRPr lang="en-US" sz="2400"/>
              </a:p>
            </p:txBody>
          </p:sp>
          <p:sp>
            <p:nvSpPr>
              <p:cNvPr id="35" name="矩形 26">
                <a:extLst>
                  <a:ext uri="{FF2B5EF4-FFF2-40B4-BE49-F238E27FC236}">
                    <a16:creationId xmlns="" xmlns:a16="http://schemas.microsoft.com/office/drawing/2014/main" id="{3C6562E0-693E-4F22-A734-4706CE50E1DC}"/>
                  </a:ext>
                </a:extLst>
              </p:cNvPr>
              <p:cNvSpPr/>
              <p:nvPr/>
            </p:nvSpPr>
            <p:spPr>
              <a:xfrm>
                <a:off x="1714230"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a:solidFill>
                      <a:schemeClr val="bg1"/>
                    </a:solidFill>
                  </a:rPr>
                  <a:t>BẰNG TAY</a:t>
                </a:r>
                <a:endParaRPr lang="zh-CN" altLang="en-US" sz="3200" b="1">
                  <a:solidFill>
                    <a:schemeClr val="bg1"/>
                  </a:solidFill>
                </a:endParaRPr>
              </a:p>
            </p:txBody>
          </p:sp>
        </p:grpSp>
        <p:grpSp>
          <p:nvGrpSpPr>
            <p:cNvPr id="6" name="Group 5"/>
            <p:cNvGrpSpPr/>
            <p:nvPr/>
          </p:nvGrpSpPr>
          <p:grpSpPr>
            <a:xfrm>
              <a:off x="3334981" y="3605257"/>
              <a:ext cx="1157948" cy="1157948"/>
              <a:chOff x="3334981" y="3605257"/>
              <a:chExt cx="1157948" cy="1157948"/>
            </a:xfrm>
          </p:grpSpPr>
          <p:sp>
            <p:nvSpPr>
              <p:cNvPr id="54" name="Oval 53">
                <a:extLst>
                  <a:ext uri="{FF2B5EF4-FFF2-40B4-BE49-F238E27FC236}">
                    <a16:creationId xmlns="" xmlns:a16="http://schemas.microsoft.com/office/drawing/2014/main"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cdn-icons-png.flaticon.com/512/3110/31100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60000"/>
                        </a14:imgEffect>
                      </a14:imgLayer>
                    </a14:imgProps>
                  </a:ext>
                  <a:ext uri="{28A0092B-C50C-407E-A947-70E740481C1C}">
                    <a14:useLocalDpi xmlns:a14="http://schemas.microsoft.com/office/drawing/2010/main" val="0"/>
                  </a:ext>
                </a:extLst>
              </a:blip>
              <a:srcRect/>
              <a:stretch>
                <a:fillRect/>
              </a:stretch>
            </p:blipFill>
            <p:spPr bwMode="auto">
              <a:xfrm>
                <a:off x="3581954" y="3827772"/>
                <a:ext cx="701886" cy="701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 xmlns:a16="http://schemas.microsoft.com/office/drawing/2014/main"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 xmlns:a16="http://schemas.microsoft.com/office/drawing/2014/main"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 xmlns:a16="http://schemas.microsoft.com/office/drawing/2014/main"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 xmlns:a16="http://schemas.microsoft.com/office/drawing/2014/main"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AN TOÀN</a:t>
                </a:r>
                <a:endParaRPr lang="zh-CN" altLang="en-US" sz="3200" b="1">
                  <a:solidFill>
                    <a:schemeClr val="bg1"/>
                  </a:solidFill>
                </a:endParaRPr>
              </a:p>
            </p:txBody>
          </p:sp>
          <p:sp>
            <p:nvSpPr>
              <p:cNvPr id="47" name="矩形 30">
                <a:extLst>
                  <a:ext uri="{FF2B5EF4-FFF2-40B4-BE49-F238E27FC236}">
                    <a16:creationId xmlns="" xmlns:a16="http://schemas.microsoft.com/office/drawing/2014/main"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Lo lắng về vấn đề an ninh và an toàn thiết bị mỗi khi ra ngoài</a:t>
                </a:r>
                <a:endParaRPr lang="zh-CN" altLang="en-US" sz="2400"/>
              </a:p>
            </p:txBody>
          </p:sp>
        </p:grpSp>
        <p:grpSp>
          <p:nvGrpSpPr>
            <p:cNvPr id="16" name="Group 15"/>
            <p:cNvGrpSpPr/>
            <p:nvPr/>
          </p:nvGrpSpPr>
          <p:grpSpPr>
            <a:xfrm>
              <a:off x="13711744" y="3670492"/>
              <a:ext cx="1027478" cy="1027478"/>
              <a:chOff x="13711744" y="3670492"/>
              <a:chExt cx="1027478" cy="1027478"/>
            </a:xfrm>
          </p:grpSpPr>
          <p:sp>
            <p:nvSpPr>
              <p:cNvPr id="56" name="Oval 55">
                <a:extLst>
                  <a:ext uri="{FF2B5EF4-FFF2-40B4-BE49-F238E27FC236}">
                    <a16:creationId xmlns="" xmlns:a16="http://schemas.microsoft.com/office/drawing/2014/main" id="{69C2FE4F-0797-4817-90BD-DC341B0B8060}"/>
                  </a:ext>
                </a:extLst>
              </p:cNvPr>
              <p:cNvSpPr/>
              <p:nvPr/>
            </p:nvSpPr>
            <p:spPr>
              <a:xfrm>
                <a:off x="13711744" y="3670492"/>
                <a:ext cx="1027478" cy="102747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cdn-icons-png.flaticon.com/512/508/50828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874799" y="3857683"/>
                <a:ext cx="723945" cy="7239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p:cNvSpPr txBox="1"/>
          <p:nvPr/>
        </p:nvSpPr>
        <p:spPr>
          <a:xfrm>
            <a:off x="6038985" y="1859862"/>
            <a:ext cx="6287912"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THƯỜNG</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032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500"/>
                                        <p:tgtEl>
                                          <p:spTgt spid="20"/>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5</a:t>
            </a:fld>
            <a:endParaRPr lang="en-US" noProof="0"/>
          </a:p>
        </p:txBody>
      </p:sp>
      <p:sp>
        <p:nvSpPr>
          <p:cNvPr id="10"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1" y="162390"/>
            <a:ext cx="5200650"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 xmlns:a16="http://schemas.microsoft.com/office/drawing/2014/main"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PHƯƠNG ÁN</a:t>
            </a:r>
            <a:endParaRPr lang="en-US" b="1" spc="0">
              <a:solidFill>
                <a:schemeClr val="bg1"/>
              </a:solidFill>
              <a:latin typeface="+mn-lt"/>
              <a:cs typeface="Times New Roman" panose="02020603050405020304" pitchFamily="18" charset="0"/>
            </a:endParaRP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 xmlns:a16="http://schemas.microsoft.com/office/drawing/2014/main"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 xmlns:a16="http://schemas.microsoft.com/office/drawing/2014/main"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 xmlns:a16="http://schemas.microsoft.com/office/drawing/2014/main"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 xmlns:a16="http://schemas.microsoft.com/office/drawing/2014/main" id="{1AE3BCE3-3D6F-41D5-8847-EBEFF7952A85}"/>
                  </a:ext>
                </a:extLst>
              </p:cNvPr>
              <p:cNvSpPr/>
              <p:nvPr/>
            </p:nvSpPr>
            <p:spPr>
              <a:xfrm>
                <a:off x="4975011"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TỪ XA</a:t>
                </a:r>
                <a:endParaRPr lang="zh-CN" altLang="en-US" sz="3200" b="1">
                  <a:solidFill>
                    <a:schemeClr val="bg1"/>
                  </a:solidFill>
                </a:endParaRPr>
              </a:p>
            </p:txBody>
          </p:sp>
          <p:sp>
            <p:nvSpPr>
              <p:cNvPr id="41" name="矩形 29">
                <a:extLst>
                  <a:ext uri="{FF2B5EF4-FFF2-40B4-BE49-F238E27FC236}">
                    <a16:creationId xmlns="" xmlns:a16="http://schemas.microsoft.com/office/drawing/2014/main" id="{052ABC6C-6D0A-474E-A060-E76BD5951C54}"/>
                  </a:ext>
                </a:extLst>
              </p:cNvPr>
              <p:cNvSpPr/>
              <p:nvPr/>
            </p:nvSpPr>
            <p:spPr>
              <a:xfrm>
                <a:off x="4868362" y="4372199"/>
                <a:ext cx="2455270"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Điều khiển, giám sát thiết bị từ xa qua web, app</a:t>
                </a:r>
                <a:endParaRPr lang="zh-CN" altLang="en-US" sz="2400"/>
              </a:p>
            </p:txBody>
          </p:sp>
        </p:grpSp>
        <p:sp>
          <p:nvSpPr>
            <p:cNvPr id="38" name="Oval 37">
              <a:extLst>
                <a:ext uri="{FF2B5EF4-FFF2-40B4-BE49-F238E27FC236}">
                  <a16:creationId xmlns="" xmlns:a16="http://schemas.microsoft.com/office/drawing/2014/main"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 xmlns:a16="http://schemas.microsoft.com/office/drawing/2014/main"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 xmlns:a16="http://schemas.microsoft.com/office/drawing/2014/main"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 xmlns:a16="http://schemas.microsoft.com/office/drawing/2014/main"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 xmlns:a16="http://schemas.microsoft.com/office/drawing/2014/main"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nhanh chóng bằng giọng nói</a:t>
                </a:r>
                <a:endParaRPr lang="en-US" sz="2400"/>
              </a:p>
            </p:txBody>
          </p:sp>
          <p:sp>
            <p:nvSpPr>
              <p:cNvPr id="35" name="矩形 26">
                <a:extLst>
                  <a:ext uri="{FF2B5EF4-FFF2-40B4-BE49-F238E27FC236}">
                    <a16:creationId xmlns="" xmlns:a16="http://schemas.microsoft.com/office/drawing/2014/main" id="{3C6562E0-693E-4F22-A734-4706CE50E1DC}"/>
                  </a:ext>
                </a:extLst>
              </p:cNvPr>
              <p:cNvSpPr/>
              <p:nvPr/>
            </p:nvSpPr>
            <p:spPr>
              <a:xfrm>
                <a:off x="1714230"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GIỌNG NÓI</a:t>
                </a:r>
                <a:endParaRPr lang="zh-CN" altLang="en-US" sz="3200" b="1">
                  <a:solidFill>
                    <a:schemeClr val="bg1"/>
                  </a:solidFill>
                </a:endParaRPr>
              </a:p>
            </p:txBody>
          </p:sp>
        </p:grpSp>
        <p:sp>
          <p:nvSpPr>
            <p:cNvPr id="54" name="Oval 53">
              <a:extLst>
                <a:ext uri="{FF2B5EF4-FFF2-40B4-BE49-F238E27FC236}">
                  <a16:creationId xmlns="" xmlns:a16="http://schemas.microsoft.com/office/drawing/2014/main"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 xmlns:a16="http://schemas.microsoft.com/office/drawing/2014/main"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 xmlns:a16="http://schemas.microsoft.com/office/drawing/2014/main"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 xmlns:a16="http://schemas.microsoft.com/office/drawing/2014/main"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 xmlns:a16="http://schemas.microsoft.com/office/drawing/2014/main"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CẢNH BÁO</a:t>
                </a:r>
                <a:endParaRPr lang="zh-CN" altLang="en-US" sz="3200" b="1">
                  <a:solidFill>
                    <a:schemeClr val="bg1"/>
                  </a:solidFill>
                </a:endParaRPr>
              </a:p>
            </p:txBody>
          </p:sp>
          <p:sp>
            <p:nvSpPr>
              <p:cNvPr id="47" name="矩形 30">
                <a:extLst>
                  <a:ext uri="{FF2B5EF4-FFF2-40B4-BE49-F238E27FC236}">
                    <a16:creationId xmlns="" xmlns:a16="http://schemas.microsoft.com/office/drawing/2014/main"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Giám sát và gửi cảnh báo trên điện thoại khi có vấn đề bất thường</a:t>
                </a:r>
                <a:endParaRPr lang="zh-CN" altLang="en-US" sz="2400"/>
              </a:p>
            </p:txBody>
          </p:sp>
        </p:grpSp>
        <p:sp>
          <p:nvSpPr>
            <p:cNvPr id="56" name="Oval 55">
              <a:extLst>
                <a:ext uri="{FF2B5EF4-FFF2-40B4-BE49-F238E27FC236}">
                  <a16:creationId xmlns="" xmlns:a16="http://schemas.microsoft.com/office/drawing/2014/main" id="{69C2FE4F-0797-4817-90BD-DC341B0B8060}"/>
                </a:ext>
              </a:extLst>
            </p:cNvPr>
            <p:cNvSpPr/>
            <p:nvPr/>
          </p:nvSpPr>
          <p:spPr>
            <a:xfrm>
              <a:off x="13632429" y="3755800"/>
              <a:ext cx="1143273" cy="111246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6703968" y="1628876"/>
            <a:ext cx="4957946"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MINH</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pic>
        <p:nvPicPr>
          <p:cNvPr id="2050" name="Picture 2" descr="https://cdn-icons-png.flaticon.com/512/2258/2258927.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15788" y="4712607"/>
            <a:ext cx="709222" cy="7092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1865/18651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65925" y="4701318"/>
            <a:ext cx="837852" cy="8378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cons-png.flaticon.com/512/2058/2058658.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900253" y="4866174"/>
            <a:ext cx="720511" cy="72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barn(inVertical)">
                                      <p:cBhvr>
                                        <p:cTn id="14" dur="500"/>
                                        <p:tgtEl>
                                          <p:spTgt spid="44"/>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1000"/>
                                        <p:tgtEl>
                                          <p:spTgt spid="2050"/>
                                        </p:tgtEl>
                                      </p:cBhvr>
                                    </p:animEffect>
                                    <p:anim calcmode="lin" valueType="num">
                                      <p:cBhvr>
                                        <p:cTn id="34" dur="1000" fill="hold"/>
                                        <p:tgtEl>
                                          <p:spTgt spid="2050"/>
                                        </p:tgtEl>
                                        <p:attrNameLst>
                                          <p:attrName>ppt_x</p:attrName>
                                        </p:attrNameLst>
                                      </p:cBhvr>
                                      <p:tavLst>
                                        <p:tav tm="0">
                                          <p:val>
                                            <p:strVal val="#ppt_x"/>
                                          </p:val>
                                        </p:tav>
                                        <p:tav tm="100000">
                                          <p:val>
                                            <p:strVal val="#ppt_x"/>
                                          </p:val>
                                        </p:tav>
                                      </p:tavLst>
                                    </p:anim>
                                    <p:anim calcmode="lin" valueType="num">
                                      <p:cBhvr>
                                        <p:cTn id="35" dur="1000" fill="hold"/>
                                        <p:tgtEl>
                                          <p:spTgt spid="205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1000"/>
                                        <p:tgtEl>
                                          <p:spTgt spid="2052"/>
                                        </p:tgtEl>
                                      </p:cBhvr>
                                    </p:animEffect>
                                    <p:anim calcmode="lin" valueType="num">
                                      <p:cBhvr>
                                        <p:cTn id="39" dur="1000" fill="hold"/>
                                        <p:tgtEl>
                                          <p:spTgt spid="2052"/>
                                        </p:tgtEl>
                                        <p:attrNameLst>
                                          <p:attrName>ppt_x</p:attrName>
                                        </p:attrNameLst>
                                      </p:cBhvr>
                                      <p:tavLst>
                                        <p:tav tm="0">
                                          <p:val>
                                            <p:strVal val="#ppt_x"/>
                                          </p:val>
                                        </p:tav>
                                        <p:tav tm="100000">
                                          <p:val>
                                            <p:strVal val="#ppt_x"/>
                                          </p:val>
                                        </p:tav>
                                      </p:tavLst>
                                    </p:anim>
                                    <p:anim calcmode="lin" valueType="num">
                                      <p:cBhvr>
                                        <p:cTn id="40" dur="1000" fill="hold"/>
                                        <p:tgtEl>
                                          <p:spTgt spid="20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animEffect transition="in" filter="fade">
                                      <p:cBhvr>
                                        <p:cTn id="43" dur="1000"/>
                                        <p:tgtEl>
                                          <p:spTgt spid="2056"/>
                                        </p:tgtEl>
                                      </p:cBhvr>
                                    </p:animEffect>
                                    <p:anim calcmode="lin" valueType="num">
                                      <p:cBhvr>
                                        <p:cTn id="44" dur="1000" fill="hold"/>
                                        <p:tgtEl>
                                          <p:spTgt spid="2056"/>
                                        </p:tgtEl>
                                        <p:attrNameLst>
                                          <p:attrName>ppt_x</p:attrName>
                                        </p:attrNameLst>
                                      </p:cBhvr>
                                      <p:tavLst>
                                        <p:tav tm="0">
                                          <p:val>
                                            <p:strVal val="#ppt_x"/>
                                          </p:val>
                                        </p:tav>
                                        <p:tav tm="100000">
                                          <p:val>
                                            <p:strVal val="#ppt_x"/>
                                          </p:val>
                                        </p:tav>
                                      </p:tavLst>
                                    </p:anim>
                                    <p:anim calcmode="lin" valueType="num">
                                      <p:cBhvr>
                                        <p:cTn id="4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466" b="5291"/>
          <a:stretch/>
        </p:blipFill>
        <p:spPr>
          <a:xfrm>
            <a:off x="0" y="-19945"/>
            <a:ext cx="18303380" cy="4807975"/>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 xmlns:a16="http://schemas.microsoft.com/office/drawing/2014/main"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 xmlns:a16="http://schemas.microsoft.com/office/drawing/2014/main" id="{710C9878-BAA2-4599-8AEA-C905075195A4}"/>
              </a:ext>
            </a:extLst>
          </p:cNvPr>
          <p:cNvSpPr/>
          <p:nvPr/>
        </p:nvSpPr>
        <p:spPr>
          <a:xfrm>
            <a:off x="0" y="0"/>
            <a:ext cx="18288000" cy="478802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 xmlns:a16="http://schemas.microsoft.com/office/drawing/2014/main"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 xmlns:a16="http://schemas.microsoft.com/office/drawing/2014/main" id="{8E901845-D95B-4441-B572-926B177F55A2}"/>
              </a:ext>
            </a:extLst>
          </p:cNvPr>
          <p:cNvSpPr txBox="1"/>
          <p:nvPr/>
        </p:nvSpPr>
        <p:spPr>
          <a:xfrm>
            <a:off x="6248400" y="5591007"/>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HƯỚNG</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THIẾT KẾ</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 xmlns:a16="http://schemas.microsoft.com/office/drawing/2014/main"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4991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3969326"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9" y="404198"/>
            <a:ext cx="3154611" cy="648000"/>
          </a:xfrm>
        </p:spPr>
        <p:txBody>
          <a:bodyPr/>
          <a:lstStyle/>
          <a:p>
            <a:r>
              <a:rPr lang="en-US" b="1" spc="0">
                <a:solidFill>
                  <a:schemeClr val="bg1"/>
                </a:solidFill>
                <a:latin typeface="+mn-lt"/>
                <a:cs typeface="Times New Roman" panose="02020603050405020304" pitchFamily="18" charset="0"/>
              </a:rPr>
              <a:t>MÔ HÌNH</a:t>
            </a: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7</a:t>
            </a:fld>
            <a:endParaRPr lang="en-US"/>
          </a:p>
        </p:txBody>
      </p:sp>
      <p:sp>
        <p:nvSpPr>
          <p:cNvPr id="2" name="Footer Placeholder 1">
            <a:extLst>
              <a:ext uri="{FF2B5EF4-FFF2-40B4-BE49-F238E27FC236}">
                <a16:creationId xmlns="" xmlns:a16="http://schemas.microsoft.com/office/drawing/2014/main"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 xmlns:a16="http://schemas.microsoft.com/office/drawing/2014/main" id="{A3E69127-0991-41B4-93F6-F3AFFF945E30}"/>
              </a:ext>
            </a:extLst>
          </p:cNvPr>
          <p:cNvSpPr>
            <a:spLocks noGrp="1"/>
          </p:cNvSpPr>
          <p:nvPr>
            <p:ph type="sldNum" sz="quarter" idx="11"/>
          </p:nvPr>
        </p:nvSpPr>
        <p:spPr/>
        <p:txBody>
          <a:bodyPr/>
          <a:lstStyle/>
          <a:p>
            <a:fld id="{4B73C415-D670-4716-A5EC-CC4D52CA2BAC}" type="slidenum">
              <a:rPr lang="en-US" noProof="0" smtClean="0"/>
              <a:pPr/>
              <a:t>7</a:t>
            </a:fld>
            <a:endParaRPr lang="en-US" noProof="0"/>
          </a:p>
        </p:txBody>
      </p:sp>
      <p:grpSp>
        <p:nvGrpSpPr>
          <p:cNvPr id="6" name="Group 5"/>
          <p:cNvGrpSpPr/>
          <p:nvPr/>
        </p:nvGrpSpPr>
        <p:grpSpPr>
          <a:xfrm>
            <a:off x="4049266" y="848534"/>
            <a:ext cx="10246578" cy="8253244"/>
            <a:chOff x="4049266" y="848534"/>
            <a:chExt cx="10246578" cy="8253244"/>
          </a:xfrm>
        </p:grpSpPr>
        <p:pic>
          <p:nvPicPr>
            <p:cNvPr id="15" name="Picture 14" descr="Diagram, engineering drawing&#10;&#10;Description automatically generated"/>
            <p:cNvPicPr/>
            <p:nvPr/>
          </p:nvPicPr>
          <p:blipFill rotWithShape="1">
            <a:blip r:embed="rId3"/>
            <a:srcRect l="1984" r="1786" b="1273"/>
            <a:stretch/>
          </p:blipFill>
          <p:spPr bwMode="auto">
            <a:xfrm>
              <a:off x="4049266" y="1257439"/>
              <a:ext cx="9807492" cy="784433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rot="5400000">
              <a:off x="12571356" y="644499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17" name="TextBox 16"/>
            <p:cNvSpPr txBox="1"/>
            <p:nvPr/>
          </p:nvSpPr>
          <p:spPr>
            <a:xfrm>
              <a:off x="11119348" y="8527936"/>
              <a:ext cx="1218154"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Camera</a:t>
              </a:r>
              <a:endParaRPr lang="en-US" sz="2400"/>
            </a:p>
          </p:txBody>
        </p:sp>
        <p:sp>
          <p:nvSpPr>
            <p:cNvPr id="19" name="TextBox 18"/>
            <p:cNvSpPr txBox="1"/>
            <p:nvPr/>
          </p:nvSpPr>
          <p:spPr>
            <a:xfrm>
              <a:off x="8395807" y="8527935"/>
              <a:ext cx="132119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Numpad</a:t>
              </a:r>
              <a:endParaRPr lang="en-US" sz="2400"/>
            </a:p>
          </p:txBody>
        </p:sp>
        <p:sp>
          <p:nvSpPr>
            <p:cNvPr id="20" name="TextBox 19"/>
            <p:cNvSpPr txBox="1"/>
            <p:nvPr/>
          </p:nvSpPr>
          <p:spPr>
            <a:xfrm rot="5400000">
              <a:off x="13435609" y="1708770"/>
              <a:ext cx="125880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Giá treo</a:t>
              </a:r>
              <a:endParaRPr lang="en-US" sz="2400"/>
            </a:p>
          </p:txBody>
        </p:sp>
        <p:sp>
          <p:nvSpPr>
            <p:cNvPr id="21" name="TextBox 20"/>
            <p:cNvSpPr txBox="1"/>
            <p:nvPr/>
          </p:nvSpPr>
          <p:spPr>
            <a:xfrm>
              <a:off x="11405011" y="848534"/>
              <a:ext cx="2161169"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mưa</a:t>
              </a:r>
              <a:endParaRPr lang="en-US" sz="2400"/>
            </a:p>
          </p:txBody>
        </p:sp>
        <p:sp>
          <p:nvSpPr>
            <p:cNvPr id="22" name="TextBox 21"/>
            <p:cNvSpPr txBox="1"/>
            <p:nvPr/>
          </p:nvSpPr>
          <p:spPr>
            <a:xfrm>
              <a:off x="10809520" y="233817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23" name="TextBox 22"/>
            <p:cNvSpPr txBox="1"/>
            <p:nvPr/>
          </p:nvSpPr>
          <p:spPr>
            <a:xfrm>
              <a:off x="5121183" y="5620630"/>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4" name="TextBox 23"/>
            <p:cNvSpPr txBox="1"/>
            <p:nvPr/>
          </p:nvSpPr>
          <p:spPr>
            <a:xfrm>
              <a:off x="5121184" y="6271565"/>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5" name="TextBox 24"/>
            <p:cNvSpPr txBox="1"/>
            <p:nvPr/>
          </p:nvSpPr>
          <p:spPr>
            <a:xfrm>
              <a:off x="7316715" y="2338172"/>
              <a:ext cx="202491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gas</a:t>
              </a:r>
              <a:endParaRPr lang="en-US" sz="2400"/>
            </a:p>
          </p:txBody>
        </p:sp>
        <p:sp>
          <p:nvSpPr>
            <p:cNvPr id="27" name="TextBox 26"/>
            <p:cNvSpPr txBox="1"/>
            <p:nvPr/>
          </p:nvSpPr>
          <p:spPr>
            <a:xfrm>
              <a:off x="9056405" y="7799277"/>
              <a:ext cx="660758"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PIR</a:t>
              </a:r>
              <a:endParaRPr lang="en-US" sz="2400"/>
            </a:p>
          </p:txBody>
        </p:sp>
        <p:sp>
          <p:nvSpPr>
            <p:cNvPr id="28" name="TextBox 27"/>
            <p:cNvSpPr txBox="1"/>
            <p:nvPr/>
          </p:nvSpPr>
          <p:spPr>
            <a:xfrm>
              <a:off x="11219888" y="5281340"/>
              <a:ext cx="1117614"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DHT11</a:t>
              </a:r>
              <a:endParaRPr lang="en-US" sz="2400"/>
            </a:p>
          </p:txBody>
        </p:sp>
        <p:sp>
          <p:nvSpPr>
            <p:cNvPr id="29" name="TextBox 28"/>
            <p:cNvSpPr txBox="1"/>
            <p:nvPr/>
          </p:nvSpPr>
          <p:spPr>
            <a:xfrm>
              <a:off x="10436131" y="4592945"/>
              <a:ext cx="2704587"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Loa, đèn cảnh báo</a:t>
              </a:r>
              <a:endParaRPr lang="en-US" sz="2400"/>
            </a:p>
          </p:txBody>
        </p:sp>
      </p:grpSp>
    </p:spTree>
    <p:extLst>
      <p:ext uri="{BB962C8B-B14F-4D97-AF65-F5344CB8AC3E}">
        <p14:creationId xmlns:p14="http://schemas.microsoft.com/office/powerpoint/2010/main" val="2716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8</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5915378"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4938653"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VI ĐIỀU KHIỂN</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1" name="Group 20"/>
          <p:cNvGrpSpPr/>
          <p:nvPr/>
        </p:nvGrpSpPr>
        <p:grpSpPr>
          <a:xfrm>
            <a:off x="648000" y="1608597"/>
            <a:ext cx="5042114" cy="7781495"/>
            <a:chOff x="523308" y="1608600"/>
            <a:chExt cx="5042114" cy="7781495"/>
          </a:xfrm>
        </p:grpSpPr>
        <p:sp>
          <p:nvSpPr>
            <p:cNvPr id="8" name="Rectangle 7"/>
            <p:cNvSpPr/>
            <p:nvPr/>
          </p:nvSpPr>
          <p:spPr>
            <a:xfrm>
              <a:off x="523308" y="1608600"/>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225690" y="1809716"/>
              <a:ext cx="3721314" cy="5377225"/>
              <a:chOff x="1093061" y="1609487"/>
              <a:chExt cx="3721314" cy="5570396"/>
            </a:xfrm>
          </p:grpSpPr>
          <p:pic>
            <p:nvPicPr>
              <p:cNvPr id="27" name="Picture 26"/>
              <p:cNvPicPr>
                <a:picLocks noChangeAspect="1"/>
              </p:cNvPicPr>
              <p:nvPr/>
            </p:nvPicPr>
            <p:blipFill>
              <a:blip r:embed="rId3"/>
              <a:stretch>
                <a:fillRect/>
              </a:stretch>
            </p:blipFill>
            <p:spPr>
              <a:xfrm rot="5400000">
                <a:off x="531985" y="2572567"/>
                <a:ext cx="4843467" cy="2917308"/>
              </a:xfrm>
              <a:prstGeom prst="rect">
                <a:avLst/>
              </a:prstGeom>
            </p:spPr>
          </p:pic>
          <p:sp>
            <p:nvSpPr>
              <p:cNvPr id="3" name="TextBox 2"/>
              <p:cNvSpPr txBox="1"/>
              <p:nvPr/>
            </p:nvSpPr>
            <p:spPr>
              <a:xfrm>
                <a:off x="1093061" y="6656663"/>
                <a:ext cx="3721314" cy="523220"/>
              </a:xfrm>
              <a:prstGeom prst="rect">
                <a:avLst/>
              </a:prstGeom>
              <a:noFill/>
            </p:spPr>
            <p:txBody>
              <a:bodyPr wrap="square" rtlCol="0">
                <a:spAutoFit/>
              </a:bodyPr>
              <a:lstStyle/>
              <a:p>
                <a:pPr algn="ctr"/>
                <a:r>
                  <a:rPr lang="en-US" sz="2800" b="1" smtClean="0">
                    <a:solidFill>
                      <a:schemeClr val="accent1"/>
                    </a:solidFill>
                  </a:rPr>
                  <a:t>Arduino Mega 2560</a:t>
                </a:r>
                <a:endParaRPr lang="en-US" sz="2800" b="1">
                  <a:solidFill>
                    <a:schemeClr val="accent1"/>
                  </a:solidFill>
                </a:endParaRPr>
              </a:p>
            </p:txBody>
          </p:sp>
        </p:grpSp>
        <p:sp>
          <p:nvSpPr>
            <p:cNvPr id="10" name="TextBox 9"/>
            <p:cNvSpPr txBox="1"/>
            <p:nvPr/>
          </p:nvSpPr>
          <p:spPr>
            <a:xfrm>
              <a:off x="1185897" y="7482986"/>
              <a:ext cx="3961836"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54 Digital I/O pins</a:t>
              </a:r>
            </a:p>
            <a:p>
              <a:pPr marL="457200" indent="-457200">
                <a:spcAft>
                  <a:spcPts val="1200"/>
                </a:spcAft>
                <a:buFont typeface="Wingdings" panose="05000000000000000000" pitchFamily="2" charset="2"/>
                <a:buChar char="ü"/>
              </a:pPr>
              <a:r>
                <a:rPr lang="en-US" smtClean="0"/>
                <a:t>16 10bit Analog pins</a:t>
              </a:r>
            </a:p>
            <a:p>
              <a:pPr marL="457200" indent="-457200">
                <a:spcAft>
                  <a:spcPts val="1200"/>
                </a:spcAft>
                <a:buFont typeface="Wingdings" panose="05000000000000000000" pitchFamily="2" charset="2"/>
                <a:buChar char="ü"/>
              </a:pPr>
              <a:r>
                <a:rPr lang="en-US" smtClean="0"/>
                <a:t>4 UART ports</a:t>
              </a:r>
              <a:endParaRPr lang="en-US"/>
            </a:p>
          </p:txBody>
        </p:sp>
      </p:grpSp>
      <p:grpSp>
        <p:nvGrpSpPr>
          <p:cNvPr id="19" name="Group 18"/>
          <p:cNvGrpSpPr/>
          <p:nvPr/>
        </p:nvGrpSpPr>
        <p:grpSpPr>
          <a:xfrm>
            <a:off x="6678771" y="1608596"/>
            <a:ext cx="5042114" cy="7781495"/>
            <a:chOff x="6669807" y="1608598"/>
            <a:chExt cx="5042114" cy="7781495"/>
          </a:xfrm>
        </p:grpSpPr>
        <p:sp>
          <p:nvSpPr>
            <p:cNvPr id="38" name="Rectangle 37"/>
            <p:cNvSpPr/>
            <p:nvPr/>
          </p:nvSpPr>
          <p:spPr>
            <a:xfrm>
              <a:off x="6669807" y="1608598"/>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8251651" y="2365327"/>
              <a:ext cx="2001339" cy="4824232"/>
              <a:chOff x="8251651" y="2365327"/>
              <a:chExt cx="2001339" cy="4824232"/>
            </a:xfrm>
          </p:grpSpPr>
          <p:pic>
            <p:nvPicPr>
              <p:cNvPr id="28" name="Picture 2" descr="NodeMCU overview | ThingsBoard Community Ed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95622" y="3221356"/>
                <a:ext cx="3713398" cy="2001339"/>
              </a:xfrm>
              <a:prstGeom prst="rect">
                <a:avLst/>
              </a:prstGeom>
              <a:solidFill>
                <a:schemeClr val="accent1">
                  <a:lumMod val="20000"/>
                  <a:lumOff val="80000"/>
                </a:schemeClr>
              </a:solidFill>
              <a:ln w="28575">
                <a:noFill/>
              </a:ln>
              <a:effectLst/>
              <a:extLst/>
            </p:spPr>
          </p:pic>
          <p:sp>
            <p:nvSpPr>
              <p:cNvPr id="31" name="TextBox 30"/>
              <p:cNvSpPr txBox="1"/>
              <p:nvPr/>
            </p:nvSpPr>
            <p:spPr>
              <a:xfrm>
                <a:off x="8283087" y="6666339"/>
                <a:ext cx="1786066" cy="523220"/>
              </a:xfrm>
              <a:prstGeom prst="rect">
                <a:avLst/>
              </a:prstGeom>
              <a:noFill/>
            </p:spPr>
            <p:txBody>
              <a:bodyPr wrap="none" rtlCol="0">
                <a:spAutoFit/>
              </a:bodyPr>
              <a:lstStyle/>
              <a:p>
                <a:pPr algn="ctr"/>
                <a:r>
                  <a:rPr lang="en-US" sz="2800" b="1" smtClean="0">
                    <a:solidFill>
                      <a:schemeClr val="accent1"/>
                    </a:solidFill>
                  </a:rPr>
                  <a:t>ESP8266</a:t>
                </a:r>
                <a:endParaRPr lang="en-US" sz="2800" b="1">
                  <a:solidFill>
                    <a:schemeClr val="accent1"/>
                  </a:solidFill>
                </a:endParaRPr>
              </a:p>
            </p:txBody>
          </p:sp>
        </p:grpSp>
        <p:sp>
          <p:nvSpPr>
            <p:cNvPr id="45" name="TextBox 44"/>
            <p:cNvSpPr txBox="1"/>
            <p:nvPr/>
          </p:nvSpPr>
          <p:spPr>
            <a:xfrm>
              <a:off x="7748428" y="7482983"/>
              <a:ext cx="2855383" cy="1077218"/>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Module Wifi</a:t>
              </a:r>
            </a:p>
            <a:p>
              <a:pPr marL="457200" indent="-457200">
                <a:spcAft>
                  <a:spcPts val="1200"/>
                </a:spcAft>
                <a:buFont typeface="Wingdings" panose="05000000000000000000" pitchFamily="2" charset="2"/>
                <a:buChar char="ü"/>
              </a:pPr>
              <a:r>
                <a:rPr lang="en-US"/>
                <a:t>1</a:t>
              </a:r>
              <a:r>
                <a:rPr lang="en-US" smtClean="0"/>
                <a:t> UART ports</a:t>
              </a:r>
              <a:endParaRPr lang="en-US"/>
            </a:p>
          </p:txBody>
        </p:sp>
      </p:grpSp>
      <p:grpSp>
        <p:nvGrpSpPr>
          <p:cNvPr id="20" name="Group 19"/>
          <p:cNvGrpSpPr/>
          <p:nvPr/>
        </p:nvGrpSpPr>
        <p:grpSpPr>
          <a:xfrm>
            <a:off x="12615886" y="1608597"/>
            <a:ext cx="5042114" cy="7781495"/>
            <a:chOff x="12703781" y="1608599"/>
            <a:chExt cx="5042114" cy="7781495"/>
          </a:xfrm>
        </p:grpSpPr>
        <p:sp>
          <p:nvSpPr>
            <p:cNvPr id="39" name="Rectangle 38"/>
            <p:cNvSpPr/>
            <p:nvPr/>
          </p:nvSpPr>
          <p:spPr>
            <a:xfrm>
              <a:off x="12703781" y="1608599"/>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4080133" y="2624547"/>
              <a:ext cx="2289409" cy="4562393"/>
              <a:chOff x="14068844" y="2632343"/>
              <a:chExt cx="2289409" cy="4562393"/>
            </a:xfrm>
          </p:grpSpPr>
          <p:pic>
            <p:nvPicPr>
              <p:cNvPr id="29" name="Picture 8" descr="ESP32-CAM AI-Thinker Pinout Guide: GPIOs Usage Explained | Random Nerd  Tutorials"/>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2632343"/>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52" name="TextBox 5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spTree>
    <p:extLst>
      <p:ext uri="{BB962C8B-B14F-4D97-AF65-F5344CB8AC3E}">
        <p14:creationId xmlns:p14="http://schemas.microsoft.com/office/powerpoint/2010/main" val="15467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1000"/>
                                        <p:tgtEl>
                                          <p:spTgt spid="19"/>
                                        </p:tgtEl>
                                      </p:cBhvr>
                                    </p:animEffect>
                                    <p:anim calcmode="lin" valueType="num">
                                      <p:cBhvr>
                                        <p:cTn id="20" dur="1000" fill="hold"/>
                                        <p:tgtEl>
                                          <p:spTgt spid="19"/>
                                        </p:tgtEl>
                                        <p:attrNameLst>
                                          <p:attrName>ppt_x</p:attrName>
                                        </p:attrNameLst>
                                      </p:cBhvr>
                                      <p:tavLst>
                                        <p:tav tm="0">
                                          <p:val>
                                            <p:strVal val="#ppt_x"/>
                                          </p:val>
                                        </p:tav>
                                        <p:tav tm="100000">
                                          <p:val>
                                            <p:strVal val="#ppt_x"/>
                                          </p:val>
                                        </p:tav>
                                      </p:tavLst>
                                    </p:anim>
                                    <p:anim calcmode="lin" valueType="num">
                                      <p:cBhvr>
                                        <p:cTn id="21" dur="1000" fill="hold"/>
                                        <p:tgtEl>
                                          <p:spTgt spid="19"/>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1000"/>
                                        <p:tgtEl>
                                          <p:spTgt spid="20"/>
                                        </p:tgtEl>
                                      </p:cBhvr>
                                    </p:animEffect>
                                    <p:anim calcmode="lin" valueType="num">
                                      <p:cBhvr>
                                        <p:cTn id="25" dur="1000" fill="hold"/>
                                        <p:tgtEl>
                                          <p:spTgt spid="20"/>
                                        </p:tgtEl>
                                        <p:attrNameLst>
                                          <p:attrName>ppt_x</p:attrName>
                                        </p:attrNameLst>
                                      </p:cBhvr>
                                      <p:tavLst>
                                        <p:tav tm="0">
                                          <p:val>
                                            <p:strVal val="#ppt_x"/>
                                          </p:val>
                                        </p:tav>
                                        <p:tav tm="100000">
                                          <p:val>
                                            <p:strVal val="#ppt_x"/>
                                          </p:val>
                                        </p:tav>
                                      </p:tavLst>
                                    </p:anim>
                                    <p:anim calcmode="lin" valueType="num">
                                      <p:cBhvr>
                                        <p:cTn id="2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9</a:t>
            </a:fld>
            <a:endParaRPr lang="vi-VN"/>
          </a:p>
        </p:txBody>
      </p:sp>
      <p:sp>
        <p:nvSpPr>
          <p:cNvPr id="46" name="Title 1">
            <a:extLst>
              <a:ext uri="{FF2B5EF4-FFF2-40B4-BE49-F238E27FC236}">
                <a16:creationId xmlns="" xmlns:a16="http://schemas.microsoft.com/office/drawing/2014/main"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180174"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 xmlns:a16="http://schemas.microsoft.com/office/drawing/2014/main" id="{48C05B2B-CD05-4C12-A1EF-05C3A00EC9C5}"/>
              </a:ext>
            </a:extLst>
          </p:cNvPr>
          <p:cNvSpPr txBox="1">
            <a:spLocks/>
          </p:cNvSpPr>
          <p:nvPr/>
        </p:nvSpPr>
        <p:spPr>
          <a:xfrm>
            <a:off x="523309" y="404198"/>
            <a:ext cx="76568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CẢM BIẾN &amp; </a:t>
            </a:r>
            <a:r>
              <a:rPr lang="en-US" b="1" spc="0" smtClean="0">
                <a:solidFill>
                  <a:schemeClr val="bg1"/>
                </a:solidFill>
                <a:latin typeface="+mn-lt"/>
                <a:cs typeface="Times New Roman" panose="02020603050405020304" pitchFamily="18" charset="0"/>
              </a:rPr>
              <a:t>THIẾT </a:t>
            </a:r>
            <a:r>
              <a:rPr lang="en-US" b="1" spc="0">
                <a:solidFill>
                  <a:schemeClr val="bg1"/>
                </a:solidFill>
                <a:latin typeface="+mn-lt"/>
                <a:cs typeface="Times New Roman" panose="02020603050405020304" pitchFamily="18" charset="0"/>
              </a:rPr>
              <a:t>BỊ</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 xmlns:a16="http://schemas.microsoft.com/office/drawing/2014/main"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3" name="Group 2"/>
          <p:cNvGrpSpPr/>
          <p:nvPr/>
        </p:nvGrpSpPr>
        <p:grpSpPr>
          <a:xfrm>
            <a:off x="1151549" y="1531142"/>
            <a:ext cx="7532962" cy="7761583"/>
            <a:chOff x="1151549" y="1531142"/>
            <a:chExt cx="7532962" cy="7761583"/>
          </a:xfrm>
        </p:grpSpPr>
        <p:sp>
          <p:nvSpPr>
            <p:cNvPr id="6" name="Rectangle 5">
              <a:extLst>
                <a:ext uri="{FF2B5EF4-FFF2-40B4-BE49-F238E27FC236}">
                  <a16:creationId xmlns="" xmlns:a16="http://schemas.microsoft.com/office/drawing/2014/main" id="{A8B33C99-1DD8-4452-B32B-B57F5586C381}"/>
                </a:ext>
              </a:extLst>
            </p:cNvPr>
            <p:cNvSpPr/>
            <p:nvPr/>
          </p:nvSpPr>
          <p:spPr>
            <a:xfrm>
              <a:off x="1151549" y="1531142"/>
              <a:ext cx="7532962"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535007" y="2111273"/>
              <a:ext cx="2805576" cy="2777446"/>
              <a:chOff x="1397561" y="1978223"/>
              <a:chExt cx="2805576" cy="2777446"/>
            </a:xfrm>
          </p:grpSpPr>
          <p:pic>
            <p:nvPicPr>
              <p:cNvPr id="8" name="Picture 7"/>
              <p:cNvPicPr>
                <a:picLocks noChangeAspect="1"/>
              </p:cNvPicPr>
              <p:nvPr/>
            </p:nvPicPr>
            <p:blipFill>
              <a:blip r:embed="rId3"/>
              <a:stretch>
                <a:fillRect/>
              </a:stretch>
            </p:blipFill>
            <p:spPr>
              <a:xfrm>
                <a:off x="1700212" y="1978223"/>
                <a:ext cx="2200275" cy="2076450"/>
              </a:xfrm>
              <a:prstGeom prst="rect">
                <a:avLst/>
              </a:prstGeom>
            </p:spPr>
          </p:pic>
          <p:sp>
            <p:nvSpPr>
              <p:cNvPr id="29" name="TextBox 28">
                <a:extLst>
                  <a:ext uri="{FF2B5EF4-FFF2-40B4-BE49-F238E27FC236}">
                    <a16:creationId xmlns="" xmlns:a16="http://schemas.microsoft.com/office/drawing/2014/main" id="{B3C24293-ED77-46C0-BC97-D413E8F6719E}"/>
                  </a:ext>
                </a:extLst>
              </p:cNvPr>
              <p:cNvSpPr txBox="1"/>
              <p:nvPr/>
            </p:nvSpPr>
            <p:spPr>
              <a:xfrm>
                <a:off x="1397561" y="4247838"/>
                <a:ext cx="2805576" cy="507831"/>
              </a:xfrm>
              <a:prstGeom prst="rect">
                <a:avLst/>
              </a:prstGeom>
              <a:noFill/>
            </p:spPr>
            <p:txBody>
              <a:bodyPr wrap="none" rtlCol="0">
                <a:spAutoFit/>
              </a:bodyPr>
              <a:lstStyle/>
              <a:p>
                <a:pPr algn="ctr"/>
                <a:r>
                  <a:rPr lang="en-US" smtClean="0"/>
                  <a:t>Cảm biến khí gas</a:t>
                </a:r>
                <a:endParaRPr lang="en-US"/>
              </a:p>
            </p:txBody>
          </p:sp>
        </p:grpSp>
        <p:grpSp>
          <p:nvGrpSpPr>
            <p:cNvPr id="10" name="Group 9"/>
            <p:cNvGrpSpPr/>
            <p:nvPr/>
          </p:nvGrpSpPr>
          <p:grpSpPr>
            <a:xfrm>
              <a:off x="1245329" y="5660740"/>
              <a:ext cx="3388695" cy="2966478"/>
              <a:chOff x="1245329" y="5660740"/>
              <a:chExt cx="3388695" cy="2966478"/>
            </a:xfrm>
          </p:grpSpPr>
          <p:pic>
            <p:nvPicPr>
              <p:cNvPr id="3076" name="Picture 4" descr="Kitskart Rain Drop/Rain Detector Sensor : Amazon.in: Industrial &amp; Scientif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329" y="5660740"/>
                <a:ext cx="3388695" cy="23771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 xmlns:a16="http://schemas.microsoft.com/office/drawing/2014/main" id="{B3C24293-ED77-46C0-BC97-D413E8F6719E}"/>
                  </a:ext>
                </a:extLst>
              </p:cNvPr>
              <p:cNvSpPr txBox="1"/>
              <p:nvPr/>
            </p:nvSpPr>
            <p:spPr>
              <a:xfrm>
                <a:off x="1735660" y="8119387"/>
                <a:ext cx="2408032" cy="507831"/>
              </a:xfrm>
              <a:prstGeom prst="rect">
                <a:avLst/>
              </a:prstGeom>
              <a:noFill/>
            </p:spPr>
            <p:txBody>
              <a:bodyPr wrap="none" rtlCol="0">
                <a:spAutoFit/>
              </a:bodyPr>
              <a:lstStyle/>
              <a:p>
                <a:pPr algn="ctr"/>
                <a:r>
                  <a:rPr lang="en-US" smtClean="0"/>
                  <a:t>Cảm biến mưa</a:t>
                </a:r>
                <a:endParaRPr lang="en-US"/>
              </a:p>
            </p:txBody>
          </p:sp>
        </p:grpSp>
        <p:grpSp>
          <p:nvGrpSpPr>
            <p:cNvPr id="18" name="Group 17"/>
            <p:cNvGrpSpPr/>
            <p:nvPr/>
          </p:nvGrpSpPr>
          <p:grpSpPr>
            <a:xfrm>
              <a:off x="4902431" y="5896812"/>
              <a:ext cx="3698449" cy="2730405"/>
              <a:chOff x="4902431" y="5896812"/>
              <a:chExt cx="3698449" cy="2730405"/>
            </a:xfrm>
          </p:grpSpPr>
          <p:pic>
            <p:nvPicPr>
              <p:cNvPr id="12" name="Picture 11"/>
              <p:cNvPicPr>
                <a:picLocks noChangeAspect="1"/>
              </p:cNvPicPr>
              <p:nvPr/>
            </p:nvPicPr>
            <p:blipFill>
              <a:blip r:embed="rId5"/>
              <a:stretch>
                <a:fillRect/>
              </a:stretch>
            </p:blipFill>
            <p:spPr>
              <a:xfrm>
                <a:off x="5554477" y="5896812"/>
                <a:ext cx="2400300" cy="1905000"/>
              </a:xfrm>
              <a:prstGeom prst="rect">
                <a:avLst/>
              </a:prstGeom>
            </p:spPr>
          </p:pic>
          <p:sp>
            <p:nvSpPr>
              <p:cNvPr id="36" name="TextBox 35">
                <a:extLst>
                  <a:ext uri="{FF2B5EF4-FFF2-40B4-BE49-F238E27FC236}">
                    <a16:creationId xmlns="" xmlns:a16="http://schemas.microsoft.com/office/drawing/2014/main" id="{B3C24293-ED77-46C0-BC97-D413E8F6719E}"/>
                  </a:ext>
                </a:extLst>
              </p:cNvPr>
              <p:cNvSpPr txBox="1"/>
              <p:nvPr/>
            </p:nvSpPr>
            <p:spPr>
              <a:xfrm>
                <a:off x="4902431" y="8119386"/>
                <a:ext cx="3698449" cy="507831"/>
              </a:xfrm>
              <a:prstGeom prst="rect">
                <a:avLst/>
              </a:prstGeom>
              <a:noFill/>
            </p:spPr>
            <p:txBody>
              <a:bodyPr wrap="none" rtlCol="0">
                <a:spAutoFit/>
              </a:bodyPr>
              <a:lstStyle/>
              <a:p>
                <a:pPr algn="ctr"/>
                <a:r>
                  <a:rPr lang="en-US" smtClean="0"/>
                  <a:t>Cảm biến chuyển động</a:t>
                </a:r>
                <a:endParaRPr lang="en-US"/>
              </a:p>
            </p:txBody>
          </p:sp>
        </p:grpSp>
        <p:grpSp>
          <p:nvGrpSpPr>
            <p:cNvPr id="17" name="Group 16"/>
            <p:cNvGrpSpPr/>
            <p:nvPr/>
          </p:nvGrpSpPr>
          <p:grpSpPr>
            <a:xfrm>
              <a:off x="5259900" y="2009885"/>
              <a:ext cx="2983509" cy="2878834"/>
              <a:chOff x="5259900" y="1873448"/>
              <a:chExt cx="2983509" cy="2878834"/>
            </a:xfrm>
          </p:grpSpPr>
          <p:pic>
            <p:nvPicPr>
              <p:cNvPr id="14" name="Picture 13"/>
              <p:cNvPicPr>
                <a:picLocks noChangeAspect="1"/>
              </p:cNvPicPr>
              <p:nvPr/>
            </p:nvPicPr>
            <p:blipFill>
              <a:blip r:embed="rId6"/>
              <a:stretch>
                <a:fillRect/>
              </a:stretch>
            </p:blipFill>
            <p:spPr>
              <a:xfrm>
                <a:off x="5751530" y="1873448"/>
                <a:ext cx="2000250" cy="2286000"/>
              </a:xfrm>
              <a:prstGeom prst="rect">
                <a:avLst/>
              </a:prstGeom>
            </p:spPr>
          </p:pic>
          <p:sp>
            <p:nvSpPr>
              <p:cNvPr id="40" name="TextBox 39">
                <a:extLst>
                  <a:ext uri="{FF2B5EF4-FFF2-40B4-BE49-F238E27FC236}">
                    <a16:creationId xmlns="" xmlns:a16="http://schemas.microsoft.com/office/drawing/2014/main" id="{B3C24293-ED77-46C0-BC97-D413E8F6719E}"/>
                  </a:ext>
                </a:extLst>
              </p:cNvPr>
              <p:cNvSpPr txBox="1"/>
              <p:nvPr/>
            </p:nvSpPr>
            <p:spPr>
              <a:xfrm>
                <a:off x="5259900" y="4244451"/>
                <a:ext cx="2983509" cy="507831"/>
              </a:xfrm>
              <a:prstGeom prst="rect">
                <a:avLst/>
              </a:prstGeom>
              <a:noFill/>
            </p:spPr>
            <p:txBody>
              <a:bodyPr wrap="none" rtlCol="0">
                <a:spAutoFit/>
              </a:bodyPr>
              <a:lstStyle/>
              <a:p>
                <a:pPr algn="ctr"/>
                <a:r>
                  <a:rPr lang="en-US" smtClean="0"/>
                  <a:t>Cảm biến nhiệt độ</a:t>
                </a:r>
                <a:endParaRPr lang="en-US"/>
              </a:p>
            </p:txBody>
          </p:sp>
        </p:grpSp>
      </p:grpSp>
      <p:grpSp>
        <p:nvGrpSpPr>
          <p:cNvPr id="2" name="Group 1"/>
          <p:cNvGrpSpPr/>
          <p:nvPr/>
        </p:nvGrpSpPr>
        <p:grpSpPr>
          <a:xfrm>
            <a:off x="9520197" y="1531141"/>
            <a:ext cx="7532963" cy="7761583"/>
            <a:chOff x="9187767" y="1531141"/>
            <a:chExt cx="7532963" cy="7761583"/>
          </a:xfrm>
        </p:grpSpPr>
        <p:sp>
          <p:nvSpPr>
            <p:cNvPr id="26" name="Rectangle 25">
              <a:extLst>
                <a:ext uri="{FF2B5EF4-FFF2-40B4-BE49-F238E27FC236}">
                  <a16:creationId xmlns="" xmlns:a16="http://schemas.microsoft.com/office/drawing/2014/main" id="{D3AF59B2-64E5-4995-9A9D-01D95D5BB4E8}"/>
                </a:ext>
              </a:extLst>
            </p:cNvPr>
            <p:cNvSpPr/>
            <p:nvPr/>
          </p:nvSpPr>
          <p:spPr>
            <a:xfrm>
              <a:off x="9187767" y="1531141"/>
              <a:ext cx="7532963"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596608" y="1772311"/>
              <a:ext cx="2911817" cy="3116407"/>
              <a:chOff x="9596608" y="1772311"/>
              <a:chExt cx="2911817" cy="3116407"/>
            </a:xfrm>
          </p:grpSpPr>
          <p:sp>
            <p:nvSpPr>
              <p:cNvPr id="58" name="TextBox 57">
                <a:extLst>
                  <a:ext uri="{FF2B5EF4-FFF2-40B4-BE49-F238E27FC236}">
                    <a16:creationId xmlns="" xmlns:a16="http://schemas.microsoft.com/office/drawing/2014/main" id="{B3C24293-ED77-46C0-BC97-D413E8F6719E}"/>
                  </a:ext>
                </a:extLst>
              </p:cNvPr>
              <p:cNvSpPr txBox="1"/>
              <p:nvPr/>
            </p:nvSpPr>
            <p:spPr>
              <a:xfrm>
                <a:off x="10024832" y="4380887"/>
                <a:ext cx="2055371" cy="507831"/>
              </a:xfrm>
              <a:prstGeom prst="rect">
                <a:avLst/>
              </a:prstGeom>
              <a:noFill/>
            </p:spPr>
            <p:txBody>
              <a:bodyPr wrap="none" rtlCol="0">
                <a:spAutoFit/>
              </a:bodyPr>
              <a:lstStyle/>
              <a:p>
                <a:r>
                  <a:rPr lang="en-US" smtClean="0"/>
                  <a:t>Quạt 12VDC</a:t>
                </a:r>
                <a:endParaRPr lang="en-US"/>
              </a:p>
            </p:txBody>
          </p:sp>
          <p:pic>
            <p:nvPicPr>
              <p:cNvPr id="20" name="Picture 19"/>
              <p:cNvPicPr>
                <a:picLocks noChangeAspect="1"/>
              </p:cNvPicPr>
              <p:nvPr/>
            </p:nvPicPr>
            <p:blipFill rotWithShape="1">
              <a:blip r:embed="rId7"/>
              <a:srcRect t="6000" b="7333"/>
              <a:stretch/>
            </p:blipFill>
            <p:spPr>
              <a:xfrm>
                <a:off x="9596608" y="1772311"/>
                <a:ext cx="2911817" cy="2523574"/>
              </a:xfrm>
              <a:prstGeom prst="rect">
                <a:avLst/>
              </a:prstGeom>
            </p:spPr>
          </p:pic>
        </p:grpSp>
        <p:grpSp>
          <p:nvGrpSpPr>
            <p:cNvPr id="30" name="Group 29"/>
            <p:cNvGrpSpPr/>
            <p:nvPr/>
          </p:nvGrpSpPr>
          <p:grpSpPr>
            <a:xfrm>
              <a:off x="13425487" y="1848597"/>
              <a:ext cx="2947378" cy="3040120"/>
              <a:chOff x="13425487" y="1848597"/>
              <a:chExt cx="2947378" cy="3040120"/>
            </a:xfrm>
          </p:grpSpPr>
          <p:pic>
            <p:nvPicPr>
              <p:cNvPr id="23" name="Picture 22"/>
              <p:cNvPicPr>
                <a:picLocks noChangeAspect="1"/>
              </p:cNvPicPr>
              <p:nvPr/>
            </p:nvPicPr>
            <p:blipFill rotWithShape="1">
              <a:blip r:embed="rId8"/>
              <a:srcRect t="4088" b="15467"/>
              <a:stretch/>
            </p:blipFill>
            <p:spPr>
              <a:xfrm>
                <a:off x="13425487" y="1848597"/>
                <a:ext cx="2947378" cy="2371002"/>
              </a:xfrm>
              <a:prstGeom prst="rect">
                <a:avLst/>
              </a:prstGeom>
            </p:spPr>
          </p:pic>
          <p:sp>
            <p:nvSpPr>
              <p:cNvPr id="52" name="TextBox 51">
                <a:extLst>
                  <a:ext uri="{FF2B5EF4-FFF2-40B4-BE49-F238E27FC236}">
                    <a16:creationId xmlns="" xmlns:a16="http://schemas.microsoft.com/office/drawing/2014/main" id="{B3C24293-ED77-46C0-BC97-D413E8F6719E}"/>
                  </a:ext>
                </a:extLst>
              </p:cNvPr>
              <p:cNvSpPr txBox="1"/>
              <p:nvPr/>
            </p:nvSpPr>
            <p:spPr>
              <a:xfrm>
                <a:off x="14377430" y="4380886"/>
                <a:ext cx="1043491" cy="507831"/>
              </a:xfrm>
              <a:prstGeom prst="rect">
                <a:avLst/>
              </a:prstGeom>
              <a:noFill/>
            </p:spPr>
            <p:txBody>
              <a:bodyPr wrap="none" rtlCol="0">
                <a:spAutoFit/>
              </a:bodyPr>
              <a:lstStyle/>
              <a:p>
                <a:r>
                  <a:rPr lang="en-US" smtClean="0"/>
                  <a:t>Servo</a:t>
                </a:r>
                <a:endParaRPr lang="en-US"/>
              </a:p>
            </p:txBody>
          </p:sp>
        </p:grpSp>
        <p:grpSp>
          <p:nvGrpSpPr>
            <p:cNvPr id="28" name="Group 27"/>
            <p:cNvGrpSpPr/>
            <p:nvPr/>
          </p:nvGrpSpPr>
          <p:grpSpPr>
            <a:xfrm>
              <a:off x="9726424" y="5213090"/>
              <a:ext cx="2652182" cy="3414127"/>
              <a:chOff x="9726424" y="5213090"/>
              <a:chExt cx="2652182" cy="3414127"/>
            </a:xfrm>
          </p:grpSpPr>
          <p:pic>
            <p:nvPicPr>
              <p:cNvPr id="3090" name="Picture 18" descr="MODULE Relay 12VDC 1 Kênh H/L-Linh Kiện Điện Tử 3M| Chợ Trời HN.vn"/>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014" t="3839" r="9695" b="15938"/>
              <a:stretch/>
            </p:blipFill>
            <p:spPr bwMode="auto">
              <a:xfrm rot="705547">
                <a:off x="9726424" y="5213090"/>
                <a:ext cx="2652182" cy="294322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 xmlns:a16="http://schemas.microsoft.com/office/drawing/2014/main" id="{C670D324-FBF6-482F-B2D7-3233069FC7B8}"/>
                  </a:ext>
                </a:extLst>
              </p:cNvPr>
              <p:cNvSpPr txBox="1"/>
              <p:nvPr/>
            </p:nvSpPr>
            <p:spPr>
              <a:xfrm>
                <a:off x="10202282" y="8119386"/>
                <a:ext cx="1700466" cy="507831"/>
              </a:xfrm>
              <a:prstGeom prst="rect">
                <a:avLst/>
              </a:prstGeom>
              <a:noFill/>
            </p:spPr>
            <p:txBody>
              <a:bodyPr wrap="none" rtlCol="0">
                <a:spAutoFit/>
              </a:bodyPr>
              <a:lstStyle/>
              <a:p>
                <a:r>
                  <a:rPr lang="en-US" smtClean="0"/>
                  <a:t>Relay 12V</a:t>
                </a:r>
                <a:endParaRPr lang="en-US"/>
              </a:p>
            </p:txBody>
          </p:sp>
        </p:grpSp>
        <p:grpSp>
          <p:nvGrpSpPr>
            <p:cNvPr id="37" name="Group 36"/>
            <p:cNvGrpSpPr/>
            <p:nvPr/>
          </p:nvGrpSpPr>
          <p:grpSpPr>
            <a:xfrm>
              <a:off x="13425487" y="5748871"/>
              <a:ext cx="2650638" cy="1871662"/>
              <a:chOff x="13489475" y="5467234"/>
              <a:chExt cx="2650638" cy="1871662"/>
            </a:xfrm>
          </p:grpSpPr>
          <p:pic>
            <p:nvPicPr>
              <p:cNvPr id="33" name="Picture 32"/>
              <p:cNvPicPr>
                <a:picLocks noChangeAspect="1"/>
              </p:cNvPicPr>
              <p:nvPr/>
            </p:nvPicPr>
            <p:blipFill rotWithShape="1">
              <a:blip r:embed="rId10"/>
              <a:srcRect l="42917" b="40833"/>
              <a:stretch/>
            </p:blipFill>
            <p:spPr>
              <a:xfrm rot="18893504">
                <a:off x="14727052" y="5652335"/>
                <a:ext cx="1387738" cy="1438385"/>
              </a:xfrm>
              <a:prstGeom prst="rect">
                <a:avLst/>
              </a:prstGeom>
            </p:spPr>
          </p:pic>
          <p:pic>
            <p:nvPicPr>
              <p:cNvPr id="35" name="Picture 34"/>
              <p:cNvPicPr>
                <a:picLocks noChangeAspect="1"/>
              </p:cNvPicPr>
              <p:nvPr/>
            </p:nvPicPr>
            <p:blipFill rotWithShape="1">
              <a:blip r:embed="rId11"/>
              <a:srcRect l="20666" t="12667" r="13555"/>
              <a:stretch/>
            </p:blipFill>
            <p:spPr>
              <a:xfrm>
                <a:off x="13489475" y="5467234"/>
                <a:ext cx="1409700" cy="1871662"/>
              </a:xfrm>
              <a:prstGeom prst="rect">
                <a:avLst/>
              </a:prstGeom>
            </p:spPr>
          </p:pic>
        </p:grpSp>
        <p:sp>
          <p:nvSpPr>
            <p:cNvPr id="64" name="TextBox 63">
              <a:extLst>
                <a:ext uri="{FF2B5EF4-FFF2-40B4-BE49-F238E27FC236}">
                  <a16:creationId xmlns="" xmlns:a16="http://schemas.microsoft.com/office/drawing/2014/main" id="{C670D324-FBF6-482F-B2D7-3233069FC7B8}"/>
                </a:ext>
              </a:extLst>
            </p:cNvPr>
            <p:cNvSpPr txBox="1"/>
            <p:nvPr/>
          </p:nvSpPr>
          <p:spPr>
            <a:xfrm>
              <a:off x="13835475" y="8119385"/>
              <a:ext cx="1511952" cy="507831"/>
            </a:xfrm>
            <a:prstGeom prst="rect">
              <a:avLst/>
            </a:prstGeom>
            <a:noFill/>
          </p:spPr>
          <p:txBody>
            <a:bodyPr wrap="none" rtlCol="0">
              <a:spAutoFit/>
            </a:bodyPr>
            <a:lstStyle/>
            <a:p>
              <a:r>
                <a:rPr lang="en-US" smtClean="0"/>
                <a:t>Loa, đèn</a:t>
              </a:r>
              <a:endParaRPr lang="en-US"/>
            </a:p>
          </p:txBody>
        </p:sp>
      </p:grpSp>
    </p:spTree>
    <p:extLst>
      <p:ext uri="{BB962C8B-B14F-4D97-AF65-F5344CB8AC3E}">
        <p14:creationId xmlns:p14="http://schemas.microsoft.com/office/powerpoint/2010/main" val="20197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9C0BFDF-D948-4F4A-854E-477525F57792}">
  <ds:schemaRefs>
    <ds:schemaRef ds:uri="http://schemas.openxmlformats.org/package/2006/metadata/core-properties"/>
    <ds:schemaRef ds:uri="http://schemas.microsoft.com/office/2006/documentManagement/types"/>
    <ds:schemaRef ds:uri="http://purl.org/dc/dcmitype/"/>
    <ds:schemaRef ds:uri="71af3243-3dd4-4a8d-8c0d-dd76da1f02a5"/>
    <ds:schemaRef ds:uri="http://purl.org/dc/elements/1.1/"/>
    <ds:schemaRef ds:uri="http://schemas.microsoft.com/office/infopath/2007/PartnerControls"/>
    <ds:schemaRef ds:uri="http://schemas.microsoft.com/office/2006/metadata/properties"/>
    <ds:schemaRef ds:uri="16c05727-aa75-4e4a-9b5f-8a80a1165891"/>
    <ds:schemaRef ds:uri="http://www.w3.org/XML/1998/namespace"/>
    <ds:schemaRef ds:uri="http://purl.org/dc/terms/"/>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2703</Words>
  <Application>Microsoft Office PowerPoint</Application>
  <PresentationFormat>Custom</PresentationFormat>
  <Paragraphs>366</Paragraphs>
  <Slides>30</Slides>
  <Notes>30</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30</vt:i4>
      </vt:variant>
    </vt:vector>
  </HeadingPairs>
  <TitlesOfParts>
    <vt:vector size="42" baseType="lpstr">
      <vt:lpstr>Agency FB</vt:lpstr>
      <vt:lpstr>Arial</vt:lpstr>
      <vt:lpstr>Arial Black</vt:lpstr>
      <vt:lpstr>Calibri</vt:lpstr>
      <vt:lpstr>Calibri Light</vt:lpstr>
      <vt:lpstr>Century Gothic</vt:lpstr>
      <vt:lpstr>Tahoma</vt:lpstr>
      <vt:lpstr>Times New Roman</vt:lpstr>
      <vt:lpstr>Wingdings</vt:lpstr>
      <vt:lpstr>等线</vt:lpstr>
      <vt:lpstr>Office Theme</vt:lpstr>
      <vt:lpstr>1_Office Theme</vt:lpstr>
      <vt:lpstr>NHÀ THÔNG MINH SỬ DỤNG NỀN TẢNG THINGSBOARD VÀ ACTIONS ON GOOGLE</vt:lpstr>
      <vt:lpstr>PowerPoint Presentation</vt:lpstr>
      <vt:lpstr>PowerPoint Presentation</vt:lpstr>
      <vt:lpstr>GIẢI PHÁP : </vt:lpstr>
      <vt:lpstr>GIẢI PHÁP : </vt:lpstr>
      <vt:lpstr>PowerPoint Presentation</vt:lpstr>
      <vt:lpstr>MÔ HÌNH</vt:lpstr>
      <vt:lpstr>GIẢI PHÁP : </vt:lpstr>
      <vt:lpstr>GIẢI PHÁP : </vt:lpstr>
      <vt:lpstr>GIẢI PHÁP : </vt:lpstr>
      <vt:lpstr>PowerPoint Presentation</vt:lpstr>
      <vt:lpstr>MẠCH NGUYÊN LÝ</vt:lpstr>
      <vt:lpstr>ĐIỀU KHIỂN BẰNG GIỌNG NÓI</vt:lpstr>
      <vt:lpstr>CONVERSATIONAL ACTIONS</vt:lpstr>
      <vt:lpstr>DIALOGFLOW</vt:lpstr>
      <vt:lpstr>THINGSBOARD</vt:lpstr>
      <vt:lpstr>GIẢI PHÁP : </vt:lpstr>
      <vt:lpstr>THINGSBOARD-RULE NODE</vt:lpstr>
      <vt:lpstr>THINGSBOARD-DATA</vt:lpstr>
      <vt:lpstr>NHẬN DIỆN GƯƠNG MẶT</vt:lpstr>
      <vt:lpstr>THƯ VIỆN ESPRESSIF</vt:lpstr>
      <vt:lpstr>NHẬN DIỆN GƯƠNG MẶT</vt:lpstr>
      <vt:lpstr>GIẢI PHÁP : </vt:lpstr>
      <vt:lpstr>PowerPoint Presentation</vt:lpstr>
      <vt:lpstr>MẠCH ĐIỀU KHIỂN TRUNG TÂM</vt:lpstr>
      <vt:lpstr>MÔ HÌNH</vt:lpstr>
      <vt:lpstr>WEB-APP ĐIỀU KHIỂN VÀ GIÁM SÁT</vt:lpstr>
      <vt:lpstr>GIẢI PHÁP :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2019-10-09T17:18:14Z</dcterms:created>
  <dcterms:modified xsi:type="dcterms:W3CDTF">2022-12-24T11:17:35Z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